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18"/>
  </p:notesMasterIdLst>
  <p:sldIdLst>
    <p:sldId id="256" r:id="rId5"/>
    <p:sldId id="269" r:id="rId6"/>
    <p:sldId id="257" r:id="rId7"/>
    <p:sldId id="258" r:id="rId8"/>
    <p:sldId id="266" r:id="rId9"/>
    <p:sldId id="264" r:id="rId10"/>
    <p:sldId id="265" r:id="rId11"/>
    <p:sldId id="259" r:id="rId12"/>
    <p:sldId id="260" r:id="rId13"/>
    <p:sldId id="267" r:id="rId14"/>
    <p:sldId id="261" r:id="rId15"/>
    <p:sldId id="262" r:id="rId16"/>
    <p:sldId id="268"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D8EFB6-B6A6-45A8-8745-209D561BD5E6}" v="57" dt="2021-03-18T09:52:49.808"/>
    <p1510:client id="{3CEC83CD-B1AC-4ADB-B327-0DEC289BA1B1}" v="48" dt="2021-03-17T16:17:18.327"/>
    <p1510:client id="{3DFC9445-4815-4237-B5B8-2813AC671166}" v="2" dt="2021-03-18T09:40:20.775"/>
    <p1510:client id="{55277B34-0BC3-47CF-8455-DEFBAA36B602}" v="15" dt="2021-03-18T09:39:26.238"/>
    <p1510:client id="{6415EA15-243F-440A-8183-D27FD25734AE}" v="7" dt="2021-03-19T07:06:16.795"/>
    <p1510:client id="{65BCCEB8-446B-400E-9615-EE2E07931F32}" v="54" dt="2021-03-19T07:11:12.986"/>
    <p1510:client id="{CB65C654-05FC-436D-92DE-B789C560F0F5}" v="305" dt="2021-03-17T17:09:32.448"/>
    <p1510:client id="{DC585948-F46B-45F9-8D61-7CD95D15875A}" v="4" dt="2021-03-17T16:18:39.731"/>
    <p1510:client id="{DEFC1E21-E3DE-4F1E-BB1F-091C8618FD9A}" v="21" dt="2021-03-17T16:58:10.785"/>
    <p1510:client id="{F97995D8-576F-4BEC-BD12-D1BA0F068A2B}" v="51" dt="2021-03-19T07:04:00.8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46"/>
  </p:normalViewPr>
  <p:slideViewPr>
    <p:cSldViewPr snapToGrid="0">
      <p:cViewPr varScale="1">
        <p:scale>
          <a:sx n="103" d="100"/>
          <a:sy n="103" d="100"/>
        </p:scale>
        <p:origin x="36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C8CB3C-1544-DB4A-BD7A-FA9276F33150}" type="datetimeFigureOut">
              <a:rPr lang="en-IT" smtClean="0"/>
              <a:t>20/03/2021</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EBE76F-8FB9-4A46-B043-F5E7B442E57E}" type="slidenum">
              <a:rPr lang="en-IT" smtClean="0"/>
              <a:t>‹#›</a:t>
            </a:fld>
            <a:endParaRPr lang="en-IT"/>
          </a:p>
        </p:txBody>
      </p:sp>
    </p:spTree>
    <p:extLst>
      <p:ext uri="{BB962C8B-B14F-4D97-AF65-F5344CB8AC3E}">
        <p14:creationId xmlns:p14="http://schemas.microsoft.com/office/powerpoint/2010/main" val="1365821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76EBE76F-8FB9-4A46-B043-F5E7B442E57E}" type="slidenum">
              <a:rPr lang="en-IT" smtClean="0"/>
              <a:t>1</a:t>
            </a:fld>
            <a:endParaRPr lang="en-IT"/>
          </a:p>
        </p:txBody>
      </p:sp>
    </p:spTree>
    <p:extLst>
      <p:ext uri="{BB962C8B-B14F-4D97-AF65-F5344CB8AC3E}">
        <p14:creationId xmlns:p14="http://schemas.microsoft.com/office/powerpoint/2010/main" val="2657844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76EBE76F-8FB9-4A46-B043-F5E7B442E57E}" type="slidenum">
              <a:rPr lang="en-IT" smtClean="0"/>
              <a:t>11</a:t>
            </a:fld>
            <a:endParaRPr lang="en-IT"/>
          </a:p>
        </p:txBody>
      </p:sp>
    </p:spTree>
    <p:extLst>
      <p:ext uri="{BB962C8B-B14F-4D97-AF65-F5344CB8AC3E}">
        <p14:creationId xmlns:p14="http://schemas.microsoft.com/office/powerpoint/2010/main" val="94647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B74022F4-3EE1-AD4E-9139-85CF4C32FAE3}" type="datetimeFigureOut">
              <a:rPr lang="en-IT" smtClean="0"/>
              <a:t>20/03/2021</a:t>
            </a:fld>
            <a:endParaRPr lang="en-IT"/>
          </a:p>
        </p:txBody>
      </p:sp>
      <p:sp>
        <p:nvSpPr>
          <p:cNvPr id="5" name="Footer Placeholder 4"/>
          <p:cNvSpPr>
            <a:spLocks noGrp="1"/>
          </p:cNvSpPr>
          <p:nvPr>
            <p:ph type="ftr" sz="quarter" idx="11"/>
          </p:nvPr>
        </p:nvSpPr>
        <p:spPr/>
        <p:txBody>
          <a:bodyPr/>
          <a:lstStyle/>
          <a:p>
            <a:endParaRPr lang="en-IT"/>
          </a:p>
        </p:txBody>
      </p:sp>
      <p:sp>
        <p:nvSpPr>
          <p:cNvPr id="6" name="Slide Number Placeholder 5"/>
          <p:cNvSpPr>
            <a:spLocks noGrp="1"/>
          </p:cNvSpPr>
          <p:nvPr>
            <p:ph type="sldNum" sz="quarter" idx="12"/>
          </p:nvPr>
        </p:nvSpPr>
        <p:spPr/>
        <p:txBody>
          <a:bodyPr/>
          <a:lstStyle/>
          <a:p>
            <a:fld id="{51FD6C74-BC5E-804C-A05C-136737374D75}" type="slidenum">
              <a:rPr lang="en-IT" smtClean="0"/>
              <a:t>‹#›</a:t>
            </a:fld>
            <a:endParaRPr lang="en-IT"/>
          </a:p>
        </p:txBody>
      </p:sp>
    </p:spTree>
    <p:extLst>
      <p:ext uri="{BB962C8B-B14F-4D97-AF65-F5344CB8AC3E}">
        <p14:creationId xmlns:p14="http://schemas.microsoft.com/office/powerpoint/2010/main" val="650688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74022F4-3EE1-AD4E-9139-85CF4C32FAE3}" type="datetimeFigureOut">
              <a:rPr lang="en-IT" smtClean="0"/>
              <a:t>20/03/2021</a:t>
            </a:fld>
            <a:endParaRPr lang="en-IT"/>
          </a:p>
        </p:txBody>
      </p:sp>
      <p:sp>
        <p:nvSpPr>
          <p:cNvPr id="5" name="Footer Placeholder 4"/>
          <p:cNvSpPr>
            <a:spLocks noGrp="1"/>
          </p:cNvSpPr>
          <p:nvPr>
            <p:ph type="ftr" sz="quarter" idx="11"/>
          </p:nvPr>
        </p:nvSpPr>
        <p:spPr/>
        <p:txBody>
          <a:bodyPr/>
          <a:lstStyle/>
          <a:p>
            <a:endParaRPr lang="en-IT"/>
          </a:p>
        </p:txBody>
      </p:sp>
      <p:sp>
        <p:nvSpPr>
          <p:cNvPr id="6" name="Slide Number Placeholder 5"/>
          <p:cNvSpPr>
            <a:spLocks noGrp="1"/>
          </p:cNvSpPr>
          <p:nvPr>
            <p:ph type="sldNum" sz="quarter" idx="12"/>
          </p:nvPr>
        </p:nvSpPr>
        <p:spPr/>
        <p:txBody>
          <a:bodyPr/>
          <a:lstStyle/>
          <a:p>
            <a:fld id="{51FD6C74-BC5E-804C-A05C-136737374D75}" type="slidenum">
              <a:rPr lang="en-IT" smtClean="0"/>
              <a:t>‹#›</a:t>
            </a:fld>
            <a:endParaRPr lang="en-IT"/>
          </a:p>
        </p:txBody>
      </p:sp>
    </p:spTree>
    <p:extLst>
      <p:ext uri="{BB962C8B-B14F-4D97-AF65-F5344CB8AC3E}">
        <p14:creationId xmlns:p14="http://schemas.microsoft.com/office/powerpoint/2010/main" val="312034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74022F4-3EE1-AD4E-9139-85CF4C32FAE3}" type="datetimeFigureOut">
              <a:rPr lang="en-IT" smtClean="0"/>
              <a:t>20/03/2021</a:t>
            </a:fld>
            <a:endParaRPr lang="en-IT"/>
          </a:p>
        </p:txBody>
      </p:sp>
      <p:sp>
        <p:nvSpPr>
          <p:cNvPr id="5" name="Footer Placeholder 4"/>
          <p:cNvSpPr>
            <a:spLocks noGrp="1"/>
          </p:cNvSpPr>
          <p:nvPr>
            <p:ph type="ftr" sz="quarter" idx="11"/>
          </p:nvPr>
        </p:nvSpPr>
        <p:spPr/>
        <p:txBody>
          <a:bodyPr/>
          <a:lstStyle/>
          <a:p>
            <a:endParaRPr lang="en-IT"/>
          </a:p>
        </p:txBody>
      </p:sp>
      <p:sp>
        <p:nvSpPr>
          <p:cNvPr id="6" name="Slide Number Placeholder 5"/>
          <p:cNvSpPr>
            <a:spLocks noGrp="1"/>
          </p:cNvSpPr>
          <p:nvPr>
            <p:ph type="sldNum" sz="quarter" idx="12"/>
          </p:nvPr>
        </p:nvSpPr>
        <p:spPr/>
        <p:txBody>
          <a:bodyPr/>
          <a:lstStyle/>
          <a:p>
            <a:fld id="{51FD6C74-BC5E-804C-A05C-136737374D75}" type="slidenum">
              <a:rPr lang="en-IT" smtClean="0"/>
              <a:t>‹#›</a:t>
            </a:fld>
            <a:endParaRPr lang="en-IT"/>
          </a:p>
        </p:txBody>
      </p:sp>
    </p:spTree>
    <p:extLst>
      <p:ext uri="{BB962C8B-B14F-4D97-AF65-F5344CB8AC3E}">
        <p14:creationId xmlns:p14="http://schemas.microsoft.com/office/powerpoint/2010/main" val="3178265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74022F4-3EE1-AD4E-9139-85CF4C32FAE3}" type="datetimeFigureOut">
              <a:rPr lang="en-IT" smtClean="0"/>
              <a:t>20/03/2021</a:t>
            </a:fld>
            <a:endParaRPr lang="en-IT"/>
          </a:p>
        </p:txBody>
      </p:sp>
      <p:sp>
        <p:nvSpPr>
          <p:cNvPr id="5" name="Footer Placeholder 4"/>
          <p:cNvSpPr>
            <a:spLocks noGrp="1"/>
          </p:cNvSpPr>
          <p:nvPr>
            <p:ph type="ftr" sz="quarter" idx="11"/>
          </p:nvPr>
        </p:nvSpPr>
        <p:spPr/>
        <p:txBody>
          <a:bodyPr/>
          <a:lstStyle/>
          <a:p>
            <a:endParaRPr lang="en-IT"/>
          </a:p>
        </p:txBody>
      </p:sp>
      <p:sp>
        <p:nvSpPr>
          <p:cNvPr id="6" name="Slide Number Placeholder 5"/>
          <p:cNvSpPr>
            <a:spLocks noGrp="1"/>
          </p:cNvSpPr>
          <p:nvPr>
            <p:ph type="sldNum" sz="quarter" idx="12"/>
          </p:nvPr>
        </p:nvSpPr>
        <p:spPr/>
        <p:txBody>
          <a:bodyPr/>
          <a:lstStyle/>
          <a:p>
            <a:fld id="{51FD6C74-BC5E-804C-A05C-136737374D75}" type="slidenum">
              <a:rPr lang="en-IT" smtClean="0"/>
              <a:t>‹#›</a:t>
            </a:fld>
            <a:endParaRPr lang="en-IT"/>
          </a:p>
        </p:txBody>
      </p:sp>
    </p:spTree>
    <p:extLst>
      <p:ext uri="{BB962C8B-B14F-4D97-AF65-F5344CB8AC3E}">
        <p14:creationId xmlns:p14="http://schemas.microsoft.com/office/powerpoint/2010/main" val="1610213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74022F4-3EE1-AD4E-9139-85CF4C32FAE3}" type="datetimeFigureOut">
              <a:rPr lang="en-IT" smtClean="0"/>
              <a:t>20/03/2021</a:t>
            </a:fld>
            <a:endParaRPr lang="en-IT"/>
          </a:p>
        </p:txBody>
      </p:sp>
      <p:sp>
        <p:nvSpPr>
          <p:cNvPr id="5" name="Footer Placeholder 4"/>
          <p:cNvSpPr>
            <a:spLocks noGrp="1"/>
          </p:cNvSpPr>
          <p:nvPr>
            <p:ph type="ftr" sz="quarter" idx="11"/>
          </p:nvPr>
        </p:nvSpPr>
        <p:spPr/>
        <p:txBody>
          <a:bodyPr/>
          <a:lstStyle/>
          <a:p>
            <a:endParaRPr lang="en-IT"/>
          </a:p>
        </p:txBody>
      </p:sp>
      <p:sp>
        <p:nvSpPr>
          <p:cNvPr id="6" name="Slide Number Placeholder 5"/>
          <p:cNvSpPr>
            <a:spLocks noGrp="1"/>
          </p:cNvSpPr>
          <p:nvPr>
            <p:ph type="sldNum" sz="quarter" idx="12"/>
          </p:nvPr>
        </p:nvSpPr>
        <p:spPr/>
        <p:txBody>
          <a:bodyPr/>
          <a:lstStyle/>
          <a:p>
            <a:fld id="{51FD6C74-BC5E-804C-A05C-136737374D75}" type="slidenum">
              <a:rPr lang="en-IT" smtClean="0"/>
              <a:t>‹#›</a:t>
            </a:fld>
            <a:endParaRPr lang="en-IT"/>
          </a:p>
        </p:txBody>
      </p:sp>
    </p:spTree>
    <p:extLst>
      <p:ext uri="{BB962C8B-B14F-4D97-AF65-F5344CB8AC3E}">
        <p14:creationId xmlns:p14="http://schemas.microsoft.com/office/powerpoint/2010/main" val="1374644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B74022F4-3EE1-AD4E-9139-85CF4C32FAE3}" type="datetimeFigureOut">
              <a:rPr lang="en-IT" smtClean="0"/>
              <a:t>20/03/2021</a:t>
            </a:fld>
            <a:endParaRPr lang="en-IT"/>
          </a:p>
        </p:txBody>
      </p:sp>
      <p:sp>
        <p:nvSpPr>
          <p:cNvPr id="6" name="Footer Placeholder 5"/>
          <p:cNvSpPr>
            <a:spLocks noGrp="1"/>
          </p:cNvSpPr>
          <p:nvPr>
            <p:ph type="ftr" sz="quarter" idx="11"/>
          </p:nvPr>
        </p:nvSpPr>
        <p:spPr/>
        <p:txBody>
          <a:bodyPr/>
          <a:lstStyle/>
          <a:p>
            <a:endParaRPr lang="en-IT"/>
          </a:p>
        </p:txBody>
      </p:sp>
      <p:sp>
        <p:nvSpPr>
          <p:cNvPr id="7" name="Slide Number Placeholder 6"/>
          <p:cNvSpPr>
            <a:spLocks noGrp="1"/>
          </p:cNvSpPr>
          <p:nvPr>
            <p:ph type="sldNum" sz="quarter" idx="12"/>
          </p:nvPr>
        </p:nvSpPr>
        <p:spPr/>
        <p:txBody>
          <a:bodyPr/>
          <a:lstStyle/>
          <a:p>
            <a:fld id="{51FD6C74-BC5E-804C-A05C-136737374D75}" type="slidenum">
              <a:rPr lang="en-IT" smtClean="0"/>
              <a:t>‹#›</a:t>
            </a:fld>
            <a:endParaRPr lang="en-IT"/>
          </a:p>
        </p:txBody>
      </p:sp>
    </p:spTree>
    <p:extLst>
      <p:ext uri="{BB962C8B-B14F-4D97-AF65-F5344CB8AC3E}">
        <p14:creationId xmlns:p14="http://schemas.microsoft.com/office/powerpoint/2010/main" val="1360206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B74022F4-3EE1-AD4E-9139-85CF4C32FAE3}" type="datetimeFigureOut">
              <a:rPr lang="en-IT" smtClean="0"/>
              <a:t>20/03/2021</a:t>
            </a:fld>
            <a:endParaRPr lang="en-IT"/>
          </a:p>
        </p:txBody>
      </p:sp>
      <p:sp>
        <p:nvSpPr>
          <p:cNvPr id="8" name="Footer Placeholder 7"/>
          <p:cNvSpPr>
            <a:spLocks noGrp="1"/>
          </p:cNvSpPr>
          <p:nvPr>
            <p:ph type="ftr" sz="quarter" idx="11"/>
          </p:nvPr>
        </p:nvSpPr>
        <p:spPr/>
        <p:txBody>
          <a:bodyPr/>
          <a:lstStyle/>
          <a:p>
            <a:endParaRPr lang="en-IT"/>
          </a:p>
        </p:txBody>
      </p:sp>
      <p:sp>
        <p:nvSpPr>
          <p:cNvPr id="9" name="Slide Number Placeholder 8"/>
          <p:cNvSpPr>
            <a:spLocks noGrp="1"/>
          </p:cNvSpPr>
          <p:nvPr>
            <p:ph type="sldNum" sz="quarter" idx="12"/>
          </p:nvPr>
        </p:nvSpPr>
        <p:spPr/>
        <p:txBody>
          <a:bodyPr/>
          <a:lstStyle/>
          <a:p>
            <a:fld id="{51FD6C74-BC5E-804C-A05C-136737374D75}" type="slidenum">
              <a:rPr lang="en-IT" smtClean="0"/>
              <a:t>‹#›</a:t>
            </a:fld>
            <a:endParaRPr lang="en-IT"/>
          </a:p>
        </p:txBody>
      </p:sp>
    </p:spTree>
    <p:extLst>
      <p:ext uri="{BB962C8B-B14F-4D97-AF65-F5344CB8AC3E}">
        <p14:creationId xmlns:p14="http://schemas.microsoft.com/office/powerpoint/2010/main" val="2636193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B74022F4-3EE1-AD4E-9139-85CF4C32FAE3}" type="datetimeFigureOut">
              <a:rPr lang="en-IT" smtClean="0"/>
              <a:t>20/03/2021</a:t>
            </a:fld>
            <a:endParaRPr lang="en-IT"/>
          </a:p>
        </p:txBody>
      </p:sp>
      <p:sp>
        <p:nvSpPr>
          <p:cNvPr id="4" name="Footer Placeholder 3"/>
          <p:cNvSpPr>
            <a:spLocks noGrp="1"/>
          </p:cNvSpPr>
          <p:nvPr>
            <p:ph type="ftr" sz="quarter" idx="11"/>
          </p:nvPr>
        </p:nvSpPr>
        <p:spPr/>
        <p:txBody>
          <a:bodyPr/>
          <a:lstStyle/>
          <a:p>
            <a:endParaRPr lang="en-IT"/>
          </a:p>
        </p:txBody>
      </p:sp>
      <p:sp>
        <p:nvSpPr>
          <p:cNvPr id="5" name="Slide Number Placeholder 4"/>
          <p:cNvSpPr>
            <a:spLocks noGrp="1"/>
          </p:cNvSpPr>
          <p:nvPr>
            <p:ph type="sldNum" sz="quarter" idx="12"/>
          </p:nvPr>
        </p:nvSpPr>
        <p:spPr/>
        <p:txBody>
          <a:bodyPr/>
          <a:lstStyle/>
          <a:p>
            <a:fld id="{51FD6C74-BC5E-804C-A05C-136737374D75}" type="slidenum">
              <a:rPr lang="en-IT" smtClean="0"/>
              <a:t>‹#›</a:t>
            </a:fld>
            <a:endParaRPr lang="en-IT"/>
          </a:p>
        </p:txBody>
      </p:sp>
    </p:spTree>
    <p:extLst>
      <p:ext uri="{BB962C8B-B14F-4D97-AF65-F5344CB8AC3E}">
        <p14:creationId xmlns:p14="http://schemas.microsoft.com/office/powerpoint/2010/main" val="2250559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4022F4-3EE1-AD4E-9139-85CF4C32FAE3}" type="datetimeFigureOut">
              <a:rPr lang="en-IT" smtClean="0"/>
              <a:t>20/03/2021</a:t>
            </a:fld>
            <a:endParaRPr lang="en-IT"/>
          </a:p>
        </p:txBody>
      </p:sp>
      <p:sp>
        <p:nvSpPr>
          <p:cNvPr id="3" name="Footer Placeholder 2"/>
          <p:cNvSpPr>
            <a:spLocks noGrp="1"/>
          </p:cNvSpPr>
          <p:nvPr>
            <p:ph type="ftr" sz="quarter" idx="11"/>
          </p:nvPr>
        </p:nvSpPr>
        <p:spPr/>
        <p:txBody>
          <a:bodyPr/>
          <a:lstStyle/>
          <a:p>
            <a:endParaRPr lang="en-IT"/>
          </a:p>
        </p:txBody>
      </p:sp>
      <p:sp>
        <p:nvSpPr>
          <p:cNvPr id="4" name="Slide Number Placeholder 3"/>
          <p:cNvSpPr>
            <a:spLocks noGrp="1"/>
          </p:cNvSpPr>
          <p:nvPr>
            <p:ph type="sldNum" sz="quarter" idx="12"/>
          </p:nvPr>
        </p:nvSpPr>
        <p:spPr/>
        <p:txBody>
          <a:bodyPr/>
          <a:lstStyle/>
          <a:p>
            <a:fld id="{51FD6C74-BC5E-804C-A05C-136737374D75}" type="slidenum">
              <a:rPr lang="en-IT" smtClean="0"/>
              <a:t>‹#›</a:t>
            </a:fld>
            <a:endParaRPr lang="en-IT"/>
          </a:p>
        </p:txBody>
      </p:sp>
    </p:spTree>
    <p:extLst>
      <p:ext uri="{BB962C8B-B14F-4D97-AF65-F5344CB8AC3E}">
        <p14:creationId xmlns:p14="http://schemas.microsoft.com/office/powerpoint/2010/main" val="2199273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74022F4-3EE1-AD4E-9139-85CF4C32FAE3}" type="datetimeFigureOut">
              <a:rPr lang="en-IT" smtClean="0"/>
              <a:t>20/03/2021</a:t>
            </a:fld>
            <a:endParaRPr lang="en-IT"/>
          </a:p>
        </p:txBody>
      </p:sp>
      <p:sp>
        <p:nvSpPr>
          <p:cNvPr id="6" name="Footer Placeholder 5"/>
          <p:cNvSpPr>
            <a:spLocks noGrp="1"/>
          </p:cNvSpPr>
          <p:nvPr>
            <p:ph type="ftr" sz="quarter" idx="11"/>
          </p:nvPr>
        </p:nvSpPr>
        <p:spPr/>
        <p:txBody>
          <a:bodyPr/>
          <a:lstStyle/>
          <a:p>
            <a:endParaRPr lang="en-IT"/>
          </a:p>
        </p:txBody>
      </p:sp>
      <p:sp>
        <p:nvSpPr>
          <p:cNvPr id="7" name="Slide Number Placeholder 6"/>
          <p:cNvSpPr>
            <a:spLocks noGrp="1"/>
          </p:cNvSpPr>
          <p:nvPr>
            <p:ph type="sldNum" sz="quarter" idx="12"/>
          </p:nvPr>
        </p:nvSpPr>
        <p:spPr/>
        <p:txBody>
          <a:bodyPr/>
          <a:lstStyle/>
          <a:p>
            <a:fld id="{51FD6C74-BC5E-804C-A05C-136737374D75}" type="slidenum">
              <a:rPr lang="en-IT" smtClean="0"/>
              <a:t>‹#›</a:t>
            </a:fld>
            <a:endParaRPr lang="en-IT"/>
          </a:p>
        </p:txBody>
      </p:sp>
    </p:spTree>
    <p:extLst>
      <p:ext uri="{BB962C8B-B14F-4D97-AF65-F5344CB8AC3E}">
        <p14:creationId xmlns:p14="http://schemas.microsoft.com/office/powerpoint/2010/main" val="4087777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74022F4-3EE1-AD4E-9139-85CF4C32FAE3}" type="datetimeFigureOut">
              <a:rPr lang="en-IT" smtClean="0"/>
              <a:t>20/03/2021</a:t>
            </a:fld>
            <a:endParaRPr lang="en-IT"/>
          </a:p>
        </p:txBody>
      </p:sp>
      <p:sp>
        <p:nvSpPr>
          <p:cNvPr id="6" name="Footer Placeholder 5"/>
          <p:cNvSpPr>
            <a:spLocks noGrp="1"/>
          </p:cNvSpPr>
          <p:nvPr>
            <p:ph type="ftr" sz="quarter" idx="11"/>
          </p:nvPr>
        </p:nvSpPr>
        <p:spPr/>
        <p:txBody>
          <a:bodyPr/>
          <a:lstStyle/>
          <a:p>
            <a:endParaRPr lang="en-IT"/>
          </a:p>
        </p:txBody>
      </p:sp>
      <p:sp>
        <p:nvSpPr>
          <p:cNvPr id="7" name="Slide Number Placeholder 6"/>
          <p:cNvSpPr>
            <a:spLocks noGrp="1"/>
          </p:cNvSpPr>
          <p:nvPr>
            <p:ph type="sldNum" sz="quarter" idx="12"/>
          </p:nvPr>
        </p:nvSpPr>
        <p:spPr/>
        <p:txBody>
          <a:bodyPr/>
          <a:lstStyle/>
          <a:p>
            <a:fld id="{51FD6C74-BC5E-804C-A05C-136737374D75}" type="slidenum">
              <a:rPr lang="en-IT" smtClean="0"/>
              <a:t>‹#›</a:t>
            </a:fld>
            <a:endParaRPr lang="en-IT"/>
          </a:p>
        </p:txBody>
      </p:sp>
    </p:spTree>
    <p:extLst>
      <p:ext uri="{BB962C8B-B14F-4D97-AF65-F5344CB8AC3E}">
        <p14:creationId xmlns:p14="http://schemas.microsoft.com/office/powerpoint/2010/main" val="35739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022F4-3EE1-AD4E-9139-85CF4C32FAE3}" type="datetimeFigureOut">
              <a:rPr lang="en-IT" smtClean="0"/>
              <a:t>20/03/2021</a:t>
            </a:fld>
            <a:endParaRPr lang="en-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D6C74-BC5E-804C-A05C-136737374D75}" type="slidenum">
              <a:rPr lang="en-IT" smtClean="0"/>
              <a:t>‹#›</a:t>
            </a:fld>
            <a:endParaRPr lang="en-IT"/>
          </a:p>
        </p:txBody>
      </p:sp>
    </p:spTree>
    <p:extLst>
      <p:ext uri="{BB962C8B-B14F-4D97-AF65-F5344CB8AC3E}">
        <p14:creationId xmlns:p14="http://schemas.microsoft.com/office/powerpoint/2010/main" val="19150732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gi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Video 4" descr="Map&#10;&#10;Description automatically generated with low confidence">
            <a:extLst>
              <a:ext uri="{FF2B5EF4-FFF2-40B4-BE49-F238E27FC236}">
                <a16:creationId xmlns:a16="http://schemas.microsoft.com/office/drawing/2014/main" id="{B516BA13-8A45-475C-BB9B-A6478264995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0" y="10"/>
            <a:ext cx="12191999" cy="6857990"/>
          </a:xfrm>
          <a:prstGeom prst="rect">
            <a:avLst/>
          </a:prstGeom>
        </p:spPr>
      </p:pic>
      <p:sp>
        <p:nvSpPr>
          <p:cNvPr id="2" name="Title 1">
            <a:extLst>
              <a:ext uri="{FF2B5EF4-FFF2-40B4-BE49-F238E27FC236}">
                <a16:creationId xmlns:a16="http://schemas.microsoft.com/office/drawing/2014/main" id="{ACE16919-8073-3D4A-86A9-0704F43E8ECF}"/>
              </a:ext>
            </a:extLst>
          </p:cNvPr>
          <p:cNvSpPr>
            <a:spLocks noGrp="1"/>
          </p:cNvSpPr>
          <p:nvPr>
            <p:ph type="ctrTitle"/>
          </p:nvPr>
        </p:nvSpPr>
        <p:spPr>
          <a:xfrm>
            <a:off x="1899643" y="333631"/>
            <a:ext cx="8392709" cy="2627580"/>
          </a:xfrm>
          <a:effectLst>
            <a:outerShdw blurRad="50800" dist="38100" dir="2700000" algn="tl" rotWithShape="0">
              <a:prstClr val="black">
                <a:alpha val="40000"/>
              </a:prstClr>
            </a:outerShdw>
          </a:effectLst>
        </p:spPr>
        <p:txBody>
          <a:bodyPr>
            <a:normAutofit/>
          </a:bodyPr>
          <a:lstStyle/>
          <a:p>
            <a:r>
              <a:rPr lang="it-IT" sz="5200" b="1" dirty="0">
                <a:solidFill>
                  <a:srgbClr val="FFC000"/>
                </a:solidFill>
                <a:cs typeface="Calibri Light"/>
              </a:rPr>
              <a:t>I.C. Massari-Galilei</a:t>
            </a:r>
            <a:br>
              <a:rPr lang="en-IT" sz="5200" b="1" dirty="0">
                <a:solidFill>
                  <a:srgbClr val="FFC000"/>
                </a:solidFill>
              </a:rPr>
            </a:br>
            <a:r>
              <a:rPr lang="en-IT" sz="5200" b="1" dirty="0">
                <a:solidFill>
                  <a:srgbClr val="FFC000"/>
                </a:solidFill>
              </a:rPr>
              <a:t>Settimana scientifica 3A</a:t>
            </a:r>
            <a:br>
              <a:rPr lang="en-IT" sz="5200" dirty="0">
                <a:solidFill>
                  <a:srgbClr val="FFC000"/>
                </a:solidFill>
              </a:rPr>
            </a:br>
            <a:endParaRPr lang="it-IT" sz="5200" dirty="0">
              <a:solidFill>
                <a:srgbClr val="FFC000"/>
              </a:solidFill>
              <a:cs typeface="Calibri Light"/>
            </a:endParaRPr>
          </a:p>
        </p:txBody>
      </p:sp>
      <p:sp>
        <p:nvSpPr>
          <p:cNvPr id="3" name="Subtitle 2">
            <a:extLst>
              <a:ext uri="{FF2B5EF4-FFF2-40B4-BE49-F238E27FC236}">
                <a16:creationId xmlns:a16="http://schemas.microsoft.com/office/drawing/2014/main" id="{F25C7C2D-A7E9-BB4A-BFB8-CC6D79F8C9FE}"/>
              </a:ext>
            </a:extLst>
          </p:cNvPr>
          <p:cNvSpPr>
            <a:spLocks noGrp="1"/>
          </p:cNvSpPr>
          <p:nvPr>
            <p:ph type="subTitle" idx="1"/>
          </p:nvPr>
        </p:nvSpPr>
        <p:spPr>
          <a:xfrm>
            <a:off x="1066799" y="2319858"/>
            <a:ext cx="10058400" cy="1282707"/>
          </a:xfrm>
          <a:effectLst>
            <a:outerShdw blurRad="50800" dist="38100" dir="2700000" algn="tl" rotWithShape="0">
              <a:prstClr val="black">
                <a:alpha val="40000"/>
              </a:prstClr>
            </a:outerShdw>
          </a:effectLst>
        </p:spPr>
        <p:txBody>
          <a:bodyPr vert="horz" lIns="91440" tIns="45720" rIns="91440" bIns="45720" rtlCol="0" anchor="t">
            <a:normAutofit/>
          </a:bodyPr>
          <a:lstStyle/>
          <a:p>
            <a:r>
              <a:rPr lang="en-IT" sz="3200" b="1" dirty="0">
                <a:solidFill>
                  <a:srgbClr val="FFC000"/>
                </a:solidFill>
              </a:rPr>
              <a:t>16° edizione</a:t>
            </a:r>
            <a:endParaRPr lang="it-IT" sz="3200" b="1" dirty="0">
              <a:solidFill>
                <a:srgbClr val="FFC000"/>
              </a:solidFill>
              <a:cs typeface="Calibri"/>
            </a:endParaRPr>
          </a:p>
        </p:txBody>
      </p:sp>
      <p:sp>
        <p:nvSpPr>
          <p:cNvPr id="4" name="TextBox 3">
            <a:extLst>
              <a:ext uri="{FF2B5EF4-FFF2-40B4-BE49-F238E27FC236}">
                <a16:creationId xmlns:a16="http://schemas.microsoft.com/office/drawing/2014/main" id="{F5D329EF-A2CC-4747-A52D-6C6A6D4A5C4F}"/>
              </a:ext>
            </a:extLst>
          </p:cNvPr>
          <p:cNvSpPr txBox="1"/>
          <p:nvPr/>
        </p:nvSpPr>
        <p:spPr>
          <a:xfrm>
            <a:off x="2301466" y="3500888"/>
            <a:ext cx="7589065" cy="1446550"/>
          </a:xfrm>
          <a:prstGeom prst="rect">
            <a:avLst/>
          </a:prstGeom>
          <a:noFill/>
        </p:spPr>
        <p:txBody>
          <a:bodyPr wrap="none" rtlCol="0">
            <a:spAutoFit/>
          </a:bodyPr>
          <a:lstStyle/>
          <a:p>
            <a:r>
              <a:rPr lang="en-IT" sz="8800" b="1" dirty="0">
                <a:solidFill>
                  <a:srgbClr val="FFC000"/>
                </a:solidFill>
              </a:rPr>
              <a:t>Le Onde Sonore</a:t>
            </a:r>
          </a:p>
        </p:txBody>
      </p:sp>
    </p:spTree>
    <p:extLst>
      <p:ext uri="{BB962C8B-B14F-4D97-AF65-F5344CB8AC3E}">
        <p14:creationId xmlns:p14="http://schemas.microsoft.com/office/powerpoint/2010/main" val="154813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Come scegliere la chitarra giusta? Chitarra Acustica Vs Elettrica...">
            <a:extLst>
              <a:ext uri="{FF2B5EF4-FFF2-40B4-BE49-F238E27FC236}">
                <a16:creationId xmlns:a16="http://schemas.microsoft.com/office/drawing/2014/main" id="{B5B06087-5363-CA4F-9271-F42F79E837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340" r="1" b="1"/>
          <a:stretch/>
        </p:blipFill>
        <p:spPr bwMode="auto">
          <a:xfrm>
            <a:off x="603671" y="-1"/>
            <a:ext cx="11588329" cy="6857999"/>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B4705E-47D0-DE4A-B1F5-4FD054591219}"/>
              </a:ext>
            </a:extLst>
          </p:cNvPr>
          <p:cNvSpPr>
            <a:spLocks noGrp="1"/>
          </p:cNvSpPr>
          <p:nvPr>
            <p:ph type="title"/>
          </p:nvPr>
        </p:nvSpPr>
        <p:spPr>
          <a:xfrm>
            <a:off x="1166649" y="721805"/>
            <a:ext cx="3874686" cy="2147520"/>
          </a:xfrm>
        </p:spPr>
        <p:txBody>
          <a:bodyPr>
            <a:normAutofit/>
          </a:bodyPr>
          <a:lstStyle/>
          <a:p>
            <a:r>
              <a:rPr lang="en-IT">
                <a:solidFill>
                  <a:schemeClr val="bg1"/>
                </a:solidFill>
              </a:rPr>
              <a:t>Come funziona?</a:t>
            </a:r>
          </a:p>
        </p:txBody>
      </p:sp>
      <p:sp>
        <p:nvSpPr>
          <p:cNvPr id="77" name="Rectangle 76">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80"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Rectangle 100">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6DEAB4C-BB3A-1244-8E5A-2A1F04406A84}"/>
              </a:ext>
            </a:extLst>
          </p:cNvPr>
          <p:cNvSpPr>
            <a:spLocks noGrp="1"/>
          </p:cNvSpPr>
          <p:nvPr>
            <p:ph idx="1"/>
          </p:nvPr>
        </p:nvSpPr>
        <p:spPr>
          <a:xfrm>
            <a:off x="1166649" y="3379979"/>
            <a:ext cx="3874685" cy="3186359"/>
          </a:xfrm>
        </p:spPr>
        <p:txBody>
          <a:bodyPr anchor="ctr">
            <a:normAutofit/>
          </a:bodyPr>
          <a:lstStyle/>
          <a:p>
            <a:pPr marL="0" indent="0">
              <a:buNone/>
            </a:pPr>
            <a:r>
              <a:rPr lang="en-IT" sz="1800">
                <a:solidFill>
                  <a:schemeClr val="bg1"/>
                </a:solidFill>
              </a:rPr>
              <a:t>Utilizzando la cassa di risonanza il suono prodotto dalle corde viene amplificato e arricchito da onde secondarie. Per questo la chitarra acustica produce un suono più intenso e completo della chitarra elettrica.</a:t>
            </a:r>
          </a:p>
        </p:txBody>
      </p:sp>
    </p:spTree>
    <p:extLst>
      <p:ext uri="{BB962C8B-B14F-4D97-AF65-F5344CB8AC3E}">
        <p14:creationId xmlns:p14="http://schemas.microsoft.com/office/powerpoint/2010/main" val="4163737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Immagine 7" descr="Immagine che contiene persona, musica, interni, strumento ad arco&#10;&#10;Descrizione generata automaticamente">
            <a:extLst>
              <a:ext uri="{FF2B5EF4-FFF2-40B4-BE49-F238E27FC236}">
                <a16:creationId xmlns:a16="http://schemas.microsoft.com/office/drawing/2014/main" id="{6E3E479C-BB3A-47F1-958F-DA391B48D1B6}"/>
              </a:ext>
            </a:extLst>
          </p:cNvPr>
          <p:cNvPicPr>
            <a:picLocks noChangeAspect="1"/>
          </p:cNvPicPr>
          <p:nvPr/>
        </p:nvPicPr>
        <p:blipFill rotWithShape="1">
          <a:blip r:embed="rId3"/>
          <a:srcRect t="12090" r="-1" b="3933"/>
          <a:stretch/>
        </p:blipFill>
        <p:spPr>
          <a:xfrm>
            <a:off x="20" y="10"/>
            <a:ext cx="12188932" cy="6857990"/>
          </a:xfrm>
          <a:prstGeom prst="rect">
            <a:avLst/>
          </a:prstGeom>
        </p:spPr>
      </p:pic>
      <p:sp>
        <p:nvSpPr>
          <p:cNvPr id="12" name="Freeform: Shape 11">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61080C4-781E-AC47-B847-00AB482BCD37}"/>
              </a:ext>
            </a:extLst>
          </p:cNvPr>
          <p:cNvSpPr>
            <a:spLocks noGrp="1"/>
          </p:cNvSpPr>
          <p:nvPr>
            <p:ph type="title"/>
          </p:nvPr>
        </p:nvSpPr>
        <p:spPr>
          <a:xfrm>
            <a:off x="618062" y="4185749"/>
            <a:ext cx="9265771" cy="622836"/>
          </a:xfrm>
        </p:spPr>
        <p:txBody>
          <a:bodyPr>
            <a:normAutofit/>
          </a:bodyPr>
          <a:lstStyle/>
          <a:p>
            <a:r>
              <a:rPr lang="en-IT" sz="3600" dirty="0"/>
              <a:t>Violino</a:t>
            </a:r>
          </a:p>
        </p:txBody>
      </p:sp>
      <p:sp>
        <p:nvSpPr>
          <p:cNvPr id="3" name="Content Placeholder 2">
            <a:extLst>
              <a:ext uri="{FF2B5EF4-FFF2-40B4-BE49-F238E27FC236}">
                <a16:creationId xmlns:a16="http://schemas.microsoft.com/office/drawing/2014/main" id="{7C2C713F-FB0F-FF43-830F-890BB261A0AF}"/>
              </a:ext>
            </a:extLst>
          </p:cNvPr>
          <p:cNvSpPr>
            <a:spLocks noGrp="1"/>
          </p:cNvSpPr>
          <p:nvPr>
            <p:ph idx="1"/>
          </p:nvPr>
        </p:nvSpPr>
        <p:spPr>
          <a:xfrm>
            <a:off x="618063" y="4856921"/>
            <a:ext cx="9565028" cy="1249240"/>
          </a:xfrm>
        </p:spPr>
        <p:txBody>
          <a:bodyPr vert="horz" lIns="91440" tIns="45720" rIns="91440" bIns="45720" rtlCol="0">
            <a:normAutofit/>
          </a:bodyPr>
          <a:lstStyle/>
          <a:p>
            <a:pPr>
              <a:buNone/>
            </a:pPr>
            <a:r>
              <a:rPr lang="en-US" sz="1800" dirty="0">
                <a:ea typeface="+mn-lt"/>
                <a:cs typeface="+mn-lt"/>
              </a:rPr>
              <a:t>    Il </a:t>
            </a:r>
            <a:r>
              <a:rPr lang="en-US" sz="1800" dirty="0" err="1">
                <a:ea typeface="+mn-lt"/>
                <a:cs typeface="+mn-lt"/>
              </a:rPr>
              <a:t>violino</a:t>
            </a:r>
            <a:r>
              <a:rPr lang="en-US" sz="1800" dirty="0">
                <a:ea typeface="+mn-lt"/>
                <a:cs typeface="+mn-lt"/>
              </a:rPr>
              <a:t> </a:t>
            </a:r>
            <a:r>
              <a:rPr lang="en-US" sz="1800" dirty="0" err="1">
                <a:ea typeface="+mn-lt"/>
                <a:cs typeface="+mn-lt"/>
              </a:rPr>
              <a:t>è</a:t>
            </a:r>
            <a:r>
              <a:rPr lang="en-US" sz="1800" dirty="0">
                <a:ea typeface="+mn-lt"/>
                <a:cs typeface="+mn-lt"/>
              </a:rPr>
              <a:t> uno </a:t>
            </a:r>
            <a:r>
              <a:rPr lang="en-US" sz="1800" dirty="0" err="1">
                <a:ea typeface="+mn-lt"/>
                <a:cs typeface="+mn-lt"/>
              </a:rPr>
              <a:t>strumento</a:t>
            </a:r>
            <a:r>
              <a:rPr lang="en-US" sz="1800" dirty="0">
                <a:ea typeface="+mn-lt"/>
                <a:cs typeface="+mn-lt"/>
              </a:rPr>
              <a:t> a </a:t>
            </a:r>
            <a:r>
              <a:rPr lang="en-US" sz="1800" dirty="0" err="1">
                <a:ea typeface="+mn-lt"/>
                <a:cs typeface="+mn-lt"/>
              </a:rPr>
              <a:t>corde</a:t>
            </a:r>
            <a:r>
              <a:rPr lang="en-US" sz="1800" dirty="0">
                <a:ea typeface="+mn-lt"/>
                <a:cs typeface="+mn-lt"/>
              </a:rPr>
              <a:t> ma a </a:t>
            </a:r>
            <a:r>
              <a:rPr lang="en-US" sz="1800" dirty="0" err="1">
                <a:ea typeface="+mn-lt"/>
                <a:cs typeface="+mn-lt"/>
              </a:rPr>
              <a:t>differenza</a:t>
            </a:r>
            <a:r>
              <a:rPr lang="en-US" sz="1800" dirty="0">
                <a:ea typeface="+mn-lt"/>
                <a:cs typeface="+mn-lt"/>
              </a:rPr>
              <a:t> </a:t>
            </a:r>
            <a:r>
              <a:rPr lang="en-US" sz="1800" dirty="0" err="1">
                <a:ea typeface="+mn-lt"/>
                <a:cs typeface="+mn-lt"/>
              </a:rPr>
              <a:t>della</a:t>
            </a:r>
            <a:r>
              <a:rPr lang="en-US" sz="1800" dirty="0">
                <a:ea typeface="+mn-lt"/>
                <a:cs typeface="+mn-lt"/>
              </a:rPr>
              <a:t> chitarra e del pianoforte produce il </a:t>
            </a:r>
            <a:r>
              <a:rPr lang="en-US" sz="1800" dirty="0" err="1">
                <a:ea typeface="+mn-lt"/>
                <a:cs typeface="+mn-lt"/>
              </a:rPr>
              <a:t>suono</a:t>
            </a:r>
            <a:r>
              <a:rPr lang="en-US" sz="1800" dirty="0">
                <a:ea typeface="+mn-lt"/>
                <a:cs typeface="+mn-lt"/>
              </a:rPr>
              <a:t> </a:t>
            </a:r>
            <a:r>
              <a:rPr lang="en-US" sz="1800" dirty="0" err="1">
                <a:ea typeface="+mn-lt"/>
                <a:cs typeface="+mn-lt"/>
              </a:rPr>
              <a:t>attraverso</a:t>
            </a:r>
            <a:r>
              <a:rPr lang="en-US" sz="1800" dirty="0">
                <a:ea typeface="+mn-lt"/>
                <a:cs typeface="+mn-lt"/>
              </a:rPr>
              <a:t> lo </a:t>
            </a:r>
            <a:r>
              <a:rPr lang="en-US" sz="1800" dirty="0" err="1">
                <a:ea typeface="+mn-lt"/>
                <a:cs typeface="+mn-lt"/>
              </a:rPr>
              <a:t>sfregamento</a:t>
            </a:r>
            <a:r>
              <a:rPr lang="en-US" sz="1800" dirty="0">
                <a:ea typeface="+mn-lt"/>
                <a:cs typeface="+mn-lt"/>
              </a:rPr>
              <a:t> di </a:t>
            </a:r>
            <a:r>
              <a:rPr lang="en-US" sz="1800" dirty="0" err="1">
                <a:ea typeface="+mn-lt"/>
                <a:cs typeface="+mn-lt"/>
              </a:rPr>
              <a:t>esse</a:t>
            </a:r>
            <a:r>
              <a:rPr lang="en-US" sz="1800" dirty="0">
                <a:ea typeface="+mn-lt"/>
                <a:cs typeface="+mn-lt"/>
              </a:rPr>
              <a:t> </a:t>
            </a:r>
            <a:r>
              <a:rPr lang="en-US" sz="1800" dirty="0" err="1">
                <a:ea typeface="+mn-lt"/>
                <a:cs typeface="+mn-lt"/>
              </a:rPr>
              <a:t>mediante</a:t>
            </a:r>
            <a:r>
              <a:rPr lang="en-US" sz="1800" dirty="0">
                <a:ea typeface="+mn-lt"/>
                <a:cs typeface="+mn-lt"/>
              </a:rPr>
              <a:t> </a:t>
            </a:r>
            <a:r>
              <a:rPr lang="en-US" sz="1800" dirty="0" err="1">
                <a:ea typeface="+mn-lt"/>
                <a:cs typeface="+mn-lt"/>
              </a:rPr>
              <a:t>i</a:t>
            </a:r>
            <a:r>
              <a:rPr lang="en-US" sz="1800" dirty="0">
                <a:ea typeface="+mn-lt"/>
                <a:cs typeface="+mn-lt"/>
              </a:rPr>
              <a:t> </a:t>
            </a:r>
            <a:r>
              <a:rPr lang="en-US" sz="1800" dirty="0" err="1">
                <a:ea typeface="+mn-lt"/>
                <a:cs typeface="+mn-lt"/>
              </a:rPr>
              <a:t>crini</a:t>
            </a:r>
            <a:r>
              <a:rPr lang="en-US" sz="1800" dirty="0">
                <a:ea typeface="+mn-lt"/>
                <a:cs typeface="+mn-lt"/>
              </a:rPr>
              <a:t> </a:t>
            </a:r>
            <a:r>
              <a:rPr lang="en-US" sz="1800" dirty="0" err="1">
                <a:ea typeface="+mn-lt"/>
                <a:cs typeface="+mn-lt"/>
              </a:rPr>
              <a:t>dell’archetto</a:t>
            </a:r>
            <a:r>
              <a:rPr lang="en-US" sz="1800" dirty="0">
                <a:ea typeface="+mn-lt"/>
                <a:cs typeface="+mn-lt"/>
              </a:rPr>
              <a:t>. </a:t>
            </a:r>
            <a:r>
              <a:rPr lang="en-US" sz="1800" dirty="0" err="1">
                <a:ea typeface="+mn-lt"/>
                <a:cs typeface="+mn-lt"/>
              </a:rPr>
              <a:t>Grazie</a:t>
            </a:r>
            <a:r>
              <a:rPr lang="en-US" sz="1800" dirty="0">
                <a:ea typeface="+mn-lt"/>
                <a:cs typeface="+mn-lt"/>
              </a:rPr>
              <a:t> </a:t>
            </a:r>
            <a:r>
              <a:rPr lang="en-US" sz="1800" dirty="0" err="1">
                <a:ea typeface="+mn-lt"/>
                <a:cs typeface="+mn-lt"/>
              </a:rPr>
              <a:t>alla</a:t>
            </a:r>
            <a:r>
              <a:rPr lang="en-US" sz="1800" dirty="0">
                <a:ea typeface="+mn-lt"/>
                <a:cs typeface="+mn-lt"/>
              </a:rPr>
              <a:t> </a:t>
            </a:r>
            <a:r>
              <a:rPr lang="en-US" sz="1800" dirty="0" err="1">
                <a:ea typeface="+mn-lt"/>
                <a:cs typeface="+mn-lt"/>
              </a:rPr>
              <a:t>cassa</a:t>
            </a:r>
            <a:r>
              <a:rPr lang="en-US" sz="1800" dirty="0">
                <a:ea typeface="+mn-lt"/>
                <a:cs typeface="+mn-lt"/>
              </a:rPr>
              <a:t> di </a:t>
            </a:r>
            <a:r>
              <a:rPr lang="en-US" sz="1800" dirty="0" err="1">
                <a:ea typeface="+mn-lt"/>
                <a:cs typeface="+mn-lt"/>
              </a:rPr>
              <a:t>risonanza</a:t>
            </a:r>
            <a:r>
              <a:rPr lang="en-US" sz="1800" dirty="0">
                <a:ea typeface="+mn-lt"/>
                <a:cs typeface="+mn-lt"/>
              </a:rPr>
              <a:t> il </a:t>
            </a:r>
            <a:r>
              <a:rPr lang="en-US" sz="1800" dirty="0" err="1">
                <a:ea typeface="+mn-lt"/>
                <a:cs typeface="+mn-lt"/>
              </a:rPr>
              <a:t>suono</a:t>
            </a:r>
            <a:r>
              <a:rPr lang="en-US" sz="1800" dirty="0">
                <a:ea typeface="+mn-lt"/>
                <a:cs typeface="+mn-lt"/>
              </a:rPr>
              <a:t> </a:t>
            </a:r>
            <a:r>
              <a:rPr lang="en-US" sz="1800" dirty="0" err="1">
                <a:ea typeface="+mn-lt"/>
                <a:cs typeface="+mn-lt"/>
              </a:rPr>
              <a:t>viene</a:t>
            </a:r>
            <a:r>
              <a:rPr lang="en-US" sz="1800" dirty="0">
                <a:ea typeface="+mn-lt"/>
                <a:cs typeface="+mn-lt"/>
              </a:rPr>
              <a:t> </a:t>
            </a:r>
            <a:r>
              <a:rPr lang="en-US" sz="1800" dirty="0" err="1">
                <a:ea typeface="+mn-lt"/>
                <a:cs typeface="+mn-lt"/>
              </a:rPr>
              <a:t>amplificato</a:t>
            </a:r>
            <a:r>
              <a:rPr lang="en-US" sz="1800" dirty="0">
                <a:ea typeface="+mn-lt"/>
                <a:cs typeface="+mn-lt"/>
              </a:rPr>
              <a:t> e </a:t>
            </a:r>
            <a:r>
              <a:rPr lang="en-US" sz="1800" dirty="0" err="1">
                <a:ea typeface="+mn-lt"/>
                <a:cs typeface="+mn-lt"/>
              </a:rPr>
              <a:t>arricchito</a:t>
            </a:r>
            <a:r>
              <a:rPr lang="en-US" sz="1800" dirty="0">
                <a:ea typeface="+mn-lt"/>
                <a:cs typeface="+mn-lt"/>
              </a:rPr>
              <a:t> di </a:t>
            </a:r>
            <a:r>
              <a:rPr lang="en-US" sz="1800" dirty="0" err="1">
                <a:ea typeface="+mn-lt"/>
                <a:cs typeface="+mn-lt"/>
              </a:rPr>
              <a:t>armoniche</a:t>
            </a:r>
            <a:r>
              <a:rPr lang="en-US" sz="1800" dirty="0">
                <a:ea typeface="+mn-lt"/>
                <a:cs typeface="+mn-lt"/>
              </a:rPr>
              <a:t>.</a:t>
            </a:r>
            <a:endParaRPr lang="it-IT" sz="1800" dirty="0">
              <a:cs typeface="Calibri" panose="020F0502020204030204"/>
            </a:endParaRPr>
          </a:p>
        </p:txBody>
      </p:sp>
    </p:spTree>
    <p:extLst>
      <p:ext uri="{BB962C8B-B14F-4D97-AF65-F5344CB8AC3E}">
        <p14:creationId xmlns:p14="http://schemas.microsoft.com/office/powerpoint/2010/main" val="158050591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2EFBB826-CC38-DC41-8050-06037A7A5957}"/>
              </a:ext>
            </a:extLst>
          </p:cNvPr>
          <p:cNvSpPr>
            <a:spLocks noGrp="1"/>
          </p:cNvSpPr>
          <p:nvPr>
            <p:ph type="title"/>
          </p:nvPr>
        </p:nvSpPr>
        <p:spPr>
          <a:xfrm>
            <a:off x="1047280" y="759805"/>
            <a:ext cx="10306520" cy="1325563"/>
          </a:xfrm>
        </p:spPr>
        <p:txBody>
          <a:bodyPr>
            <a:normAutofit/>
          </a:bodyPr>
          <a:lstStyle/>
          <a:p>
            <a:r>
              <a:rPr lang="en-IT" sz="4000">
                <a:solidFill>
                  <a:srgbClr val="FFFFFF"/>
                </a:solidFill>
              </a:rPr>
              <a:t>Tromba</a:t>
            </a:r>
          </a:p>
        </p:txBody>
      </p:sp>
      <p:sp>
        <p:nvSpPr>
          <p:cNvPr id="3" name="Content Placeholder 2">
            <a:extLst>
              <a:ext uri="{FF2B5EF4-FFF2-40B4-BE49-F238E27FC236}">
                <a16:creationId xmlns:a16="http://schemas.microsoft.com/office/drawing/2014/main" id="{E402AE14-F77F-4644-93B5-6B7561A24190}"/>
              </a:ext>
            </a:extLst>
          </p:cNvPr>
          <p:cNvSpPr>
            <a:spLocks noGrp="1"/>
          </p:cNvSpPr>
          <p:nvPr>
            <p:ph idx="1"/>
          </p:nvPr>
        </p:nvSpPr>
        <p:spPr>
          <a:xfrm>
            <a:off x="1246079" y="2243671"/>
            <a:ext cx="4857498" cy="4698026"/>
          </a:xfrm>
        </p:spPr>
        <p:txBody>
          <a:bodyPr vert="horz" lIns="91440" tIns="45720" rIns="91440" bIns="45720" rtlCol="0" anchor="t">
            <a:noAutofit/>
          </a:bodyPr>
          <a:lstStyle/>
          <a:p>
            <a:pPr marL="0" indent="0">
              <a:buNone/>
            </a:pPr>
            <a:r>
              <a:rPr lang="it-IT" sz="1600" dirty="0">
                <a:ea typeface="+mn-lt"/>
                <a:cs typeface="+mn-lt"/>
              </a:rPr>
              <a:t>Il suono viene prodotto immettendo aria nello strumento per mezzo della vibrazione delle labbra a contatto con il bocchino, in modo che esse producano un fine </a:t>
            </a:r>
            <a:r>
              <a:rPr lang="it-IT" sz="1600" i="1" dirty="0">
                <a:ea typeface="+mn-lt"/>
                <a:cs typeface="+mn-lt"/>
              </a:rPr>
              <a:t>ronzio</a:t>
            </a:r>
            <a:r>
              <a:rPr lang="it-IT" sz="1600" dirty="0">
                <a:ea typeface="+mn-lt"/>
                <a:cs typeface="+mn-lt"/>
              </a:rPr>
              <a:t>. Essendo infatti un </a:t>
            </a:r>
            <a:r>
              <a:rPr lang="it-IT" sz="1600" dirty="0" err="1">
                <a:ea typeface="+mn-lt"/>
                <a:cs typeface="+mn-lt"/>
              </a:rPr>
              <a:t>labiofono</a:t>
            </a:r>
            <a:r>
              <a:rPr lang="it-IT" sz="1600" dirty="0">
                <a:ea typeface="+mn-lt"/>
                <a:cs typeface="+mn-lt"/>
              </a:rPr>
              <a:t>, non è la vibrazione di un'ancia ad emettere il suono, bensì quella delle due labbra del musicista (per questo motivo gli ottoni vengono definiti </a:t>
            </a:r>
            <a:r>
              <a:rPr lang="it-IT" sz="1600" i="1" dirty="0">
                <a:ea typeface="+mn-lt"/>
                <a:cs typeface="+mn-lt"/>
              </a:rPr>
              <a:t>strumenti ad ancia labiale</a:t>
            </a:r>
            <a:r>
              <a:rPr lang="it-IT" sz="1600" dirty="0">
                <a:ea typeface="+mn-lt"/>
                <a:cs typeface="+mn-lt"/>
              </a:rPr>
              <a:t>). Il trombettista può scegliere la nota da emettere, fra un insieme di tonalità fondamentali e armonici essenzialmente modificando la pressione del flusso dell'aria immessa e, attraverso la muscolatura facciale, l'apertura labiale: più l'apertura labiale è ampia, maggiore la portata del flusso d'aria, minore la sua pressione, più la nota emessa sarà grave e viceversa; i pistoni permettono di modificare il percorso dell'aria nello strumento, alterandone la lunghezza e quindi variando l'altezza del suono ottenuta. Con i soli tre pistoni della tromba in </a:t>
            </a:r>
            <a:r>
              <a:rPr lang="it-IT" sz="1600" dirty="0" err="1">
                <a:ea typeface="+mn-lt"/>
                <a:cs typeface="+mn-lt"/>
              </a:rPr>
              <a:t>Sib</a:t>
            </a:r>
            <a:r>
              <a:rPr lang="it-IT" sz="1600" dirty="0">
                <a:ea typeface="+mn-lt"/>
                <a:cs typeface="+mn-lt"/>
              </a:rPr>
              <a:t>, un trombettista può suonare la scala cromatica per più di tre ottave.</a:t>
            </a:r>
            <a:endParaRPr lang="it-IT" sz="1600" dirty="0">
              <a:cs typeface="Calibri"/>
            </a:endParaRPr>
          </a:p>
        </p:txBody>
      </p:sp>
      <p:pic>
        <p:nvPicPr>
          <p:cNvPr id="6" name="Immagine 6" descr="Immagine che contiene ottone, musica&#10;&#10;Descrizione generata automaticamente">
            <a:extLst>
              <a:ext uri="{FF2B5EF4-FFF2-40B4-BE49-F238E27FC236}">
                <a16:creationId xmlns:a16="http://schemas.microsoft.com/office/drawing/2014/main" id="{15C17D04-BB60-4FD7-9452-AA338F23FA8A}"/>
              </a:ext>
            </a:extLst>
          </p:cNvPr>
          <p:cNvPicPr>
            <a:picLocks noChangeAspect="1"/>
          </p:cNvPicPr>
          <p:nvPr/>
        </p:nvPicPr>
        <p:blipFill rotWithShape="1">
          <a:blip r:embed="rId2"/>
          <a:srcRect t="1067"/>
          <a:stretch/>
        </p:blipFill>
        <p:spPr>
          <a:xfrm>
            <a:off x="6036433" y="2417425"/>
            <a:ext cx="5363121" cy="3865296"/>
          </a:xfrm>
          <a:prstGeom prst="rect">
            <a:avLst/>
          </a:prstGeom>
        </p:spPr>
      </p:pic>
    </p:spTree>
    <p:extLst>
      <p:ext uri="{BB962C8B-B14F-4D97-AF65-F5344CB8AC3E}">
        <p14:creationId xmlns:p14="http://schemas.microsoft.com/office/powerpoint/2010/main" val="299138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C491980-4CB6-4ED7-A5A0-5FC0FAAEA9C1}"/>
              </a:ext>
            </a:extLst>
          </p:cNvPr>
          <p:cNvSpPr txBox="1"/>
          <p:nvPr/>
        </p:nvSpPr>
        <p:spPr>
          <a:xfrm>
            <a:off x="3806092" y="367323"/>
            <a:ext cx="4579814"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3600" dirty="0">
                <a:cs typeface="Calibri"/>
              </a:rPr>
              <a:t>Realizzato da</a:t>
            </a:r>
          </a:p>
          <a:p>
            <a:pPr algn="ctr"/>
            <a:endParaRPr lang="it-IT" sz="3600" dirty="0">
              <a:cs typeface="Calibri"/>
            </a:endParaRPr>
          </a:p>
          <a:p>
            <a:pPr algn="ctr"/>
            <a:r>
              <a:rPr lang="it-IT" sz="3200" dirty="0">
                <a:cs typeface="Calibri"/>
              </a:rPr>
              <a:t>Raffaello </a:t>
            </a:r>
            <a:r>
              <a:rPr lang="it-IT" sz="3200" dirty="0" err="1">
                <a:cs typeface="Calibri"/>
              </a:rPr>
              <a:t>Cascione</a:t>
            </a:r>
            <a:endParaRPr lang="it-IT" sz="3200" dirty="0">
              <a:cs typeface="Calibri"/>
            </a:endParaRPr>
          </a:p>
          <a:p>
            <a:pPr algn="ctr"/>
            <a:r>
              <a:rPr lang="it-IT" sz="3200" dirty="0">
                <a:cs typeface="Calibri"/>
              </a:rPr>
              <a:t>Alessandro D'Amato</a:t>
            </a:r>
          </a:p>
          <a:p>
            <a:pPr algn="ctr"/>
            <a:r>
              <a:rPr lang="it-IT" sz="3200" dirty="0">
                <a:cs typeface="Calibri"/>
              </a:rPr>
              <a:t>Daniela Ceglie</a:t>
            </a:r>
          </a:p>
          <a:p>
            <a:pPr algn="ctr"/>
            <a:r>
              <a:rPr lang="it-IT" sz="3200" dirty="0">
                <a:cs typeface="Calibri"/>
              </a:rPr>
              <a:t>Davide </a:t>
            </a:r>
            <a:r>
              <a:rPr lang="it-IT" sz="3200" dirty="0" err="1">
                <a:cs typeface="Calibri"/>
              </a:rPr>
              <a:t>Gisel</a:t>
            </a:r>
            <a:endParaRPr lang="it-IT" sz="3200" dirty="0">
              <a:cs typeface="Calibri"/>
            </a:endParaRPr>
          </a:p>
          <a:p>
            <a:pPr algn="ctr"/>
            <a:r>
              <a:rPr lang="it-IT" sz="3200" dirty="0">
                <a:cs typeface="Calibri"/>
              </a:rPr>
              <a:t>Luigi Lattanzio</a:t>
            </a:r>
          </a:p>
          <a:p>
            <a:pPr algn="ctr"/>
            <a:r>
              <a:rPr lang="it-IT" sz="3200" dirty="0">
                <a:cs typeface="Calibri"/>
              </a:rPr>
              <a:t>Samuele Romano</a:t>
            </a:r>
          </a:p>
          <a:p>
            <a:pPr algn="ctr"/>
            <a:r>
              <a:rPr lang="it-IT" sz="3200" dirty="0">
                <a:cs typeface="Calibri"/>
              </a:rPr>
              <a:t>Aurora Romito</a:t>
            </a:r>
          </a:p>
          <a:p>
            <a:pPr algn="ctr"/>
            <a:r>
              <a:rPr lang="it-IT" sz="3200" dirty="0">
                <a:cs typeface="Calibri"/>
              </a:rPr>
              <a:t>Graziana Romito</a:t>
            </a:r>
          </a:p>
          <a:p>
            <a:pPr algn="ctr"/>
            <a:r>
              <a:rPr lang="it-IT" sz="3200" dirty="0">
                <a:cs typeface="Calibri"/>
              </a:rPr>
              <a:t>Francesco Tagliaferro</a:t>
            </a:r>
          </a:p>
        </p:txBody>
      </p:sp>
    </p:spTree>
    <p:extLst>
      <p:ext uri="{BB962C8B-B14F-4D97-AF65-F5344CB8AC3E}">
        <p14:creationId xmlns:p14="http://schemas.microsoft.com/office/powerpoint/2010/main" val="1861714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Segnaposto contenuto 3" descr="A large group of people in a room&#10;&#10;Description automatically generated with medium confidence">
            <a:extLst>
              <a:ext uri="{FF2B5EF4-FFF2-40B4-BE49-F238E27FC236}">
                <a16:creationId xmlns:a16="http://schemas.microsoft.com/office/drawing/2014/main" id="{BE5ECC33-E205-B84F-865F-9AE3EBAF7BB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olo 1">
            <a:extLst>
              <a:ext uri="{FF2B5EF4-FFF2-40B4-BE49-F238E27FC236}">
                <a16:creationId xmlns:a16="http://schemas.microsoft.com/office/drawing/2014/main" id="{BC95F485-99C1-3C4E-B0D2-85BDEA98A9E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1700">
                <a:solidFill>
                  <a:schemeClr val="tx1">
                    <a:lumMod val="85000"/>
                    <a:lumOff val="15000"/>
                  </a:schemeClr>
                </a:solidFill>
              </a:rPr>
              <a:t>Noi del corso musicale nel programma di Scienze, abbiamo approfondito l’argomento delle Onde Sonore. Abbiamo pensato quindi di presentare i risultati del nostro studio alla Settimana Scientifica, accompagnandoli con alcuni esperimenti.</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7841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E28441-FC77-2E40-BC6F-80A0B0694597}"/>
              </a:ext>
            </a:extLst>
          </p:cNvPr>
          <p:cNvSpPr>
            <a:spLocks noGrp="1"/>
          </p:cNvSpPr>
          <p:nvPr>
            <p:ph idx="1"/>
          </p:nvPr>
        </p:nvSpPr>
        <p:spPr>
          <a:xfrm>
            <a:off x="5181601" y="1676400"/>
            <a:ext cx="5181599" cy="3505200"/>
          </a:xfrm>
        </p:spPr>
        <p:txBody>
          <a:bodyPr>
            <a:normAutofit/>
          </a:bodyPr>
          <a:lstStyle/>
          <a:p>
            <a:r>
              <a:rPr lang="en-IT" sz="2400">
                <a:solidFill>
                  <a:schemeClr val="tx1">
                    <a:lumMod val="95000"/>
                    <a:lumOff val="5000"/>
                    <a:alpha val="55000"/>
                  </a:schemeClr>
                </a:solidFill>
              </a:rPr>
              <a:t>L’onda è una perturbazione che si sposta nello spazio</a:t>
            </a:r>
          </a:p>
          <a:p>
            <a:r>
              <a:rPr lang="en-IT" sz="2400">
                <a:solidFill>
                  <a:schemeClr val="tx1">
                    <a:alpha val="55000"/>
                  </a:schemeClr>
                </a:solidFill>
              </a:rPr>
              <a:t>Si propaga in un mezzo, solidi, liquidi, gas oppure nel vuoto</a:t>
            </a:r>
          </a:p>
          <a:p>
            <a:r>
              <a:rPr lang="en-IT" sz="2400">
                <a:solidFill>
                  <a:schemeClr val="tx1">
                    <a:alpha val="55000"/>
                  </a:schemeClr>
                </a:solidFill>
              </a:rPr>
              <a:t>Ci sono due tipi di onde e quelle che tratteremo sono quelle meccaniche ovvero che si propagano in un mezzo.</a:t>
            </a:r>
          </a:p>
        </p:txBody>
      </p:sp>
      <p:sp>
        <p:nvSpPr>
          <p:cNvPr id="4" name="Rectangle 3">
            <a:extLst>
              <a:ext uri="{FF2B5EF4-FFF2-40B4-BE49-F238E27FC236}">
                <a16:creationId xmlns:a16="http://schemas.microsoft.com/office/drawing/2014/main" id="{F7674457-B48C-8D41-A284-85E4E68535DF}"/>
              </a:ext>
            </a:extLst>
          </p:cNvPr>
          <p:cNvSpPr/>
          <p:nvPr/>
        </p:nvSpPr>
        <p:spPr>
          <a:xfrm>
            <a:off x="1191116" y="1676400"/>
            <a:ext cx="2542684" cy="923330"/>
          </a:xfrm>
          <a:prstGeom prst="rect">
            <a:avLst/>
          </a:prstGeom>
          <a:noFill/>
        </p:spPr>
        <p:txBody>
          <a:bodyPr wrap="none" lIns="91440" tIns="45720" rIns="91440" bIns="45720">
            <a:spAutoFit/>
          </a:bodyPr>
          <a:lstStyle/>
          <a:p>
            <a:pPr algn="ctr"/>
            <a:r>
              <a:rPr lang="en-GB"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Le Onde</a:t>
            </a:r>
          </a:p>
        </p:txBody>
      </p:sp>
    </p:spTree>
    <p:extLst>
      <p:ext uri="{BB962C8B-B14F-4D97-AF65-F5344CB8AC3E}">
        <p14:creationId xmlns:p14="http://schemas.microsoft.com/office/powerpoint/2010/main" val="214439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Onde sonore utilizzate contro gli hard disk » Scienze Notizie">
            <a:extLst>
              <a:ext uri="{FF2B5EF4-FFF2-40B4-BE49-F238E27FC236}">
                <a16:creationId xmlns:a16="http://schemas.microsoft.com/office/drawing/2014/main" id="{7D5D59E3-10D6-7E46-983D-CF648620C3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648"/>
            <a:ext cx="12192000" cy="65527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D6ACC31-9554-004B-A22B-72086F0E3CEF}"/>
              </a:ext>
            </a:extLst>
          </p:cNvPr>
          <p:cNvSpPr>
            <a:spLocks noGrp="1"/>
          </p:cNvSpPr>
          <p:nvPr>
            <p:ph type="title"/>
          </p:nvPr>
        </p:nvSpPr>
        <p:spPr>
          <a:xfrm>
            <a:off x="3682528" y="697847"/>
            <a:ext cx="3926031" cy="1188720"/>
          </a:xfrm>
        </p:spPr>
        <p:txBody>
          <a:bodyPr>
            <a:normAutofit/>
          </a:bodyPr>
          <a:lstStyle/>
          <a:p>
            <a:r>
              <a:rPr lang="en-IT">
                <a:solidFill>
                  <a:schemeClr val="bg1"/>
                </a:solidFill>
              </a:rPr>
              <a:t>Le onde sonore</a:t>
            </a:r>
          </a:p>
        </p:txBody>
      </p:sp>
      <p:sp>
        <p:nvSpPr>
          <p:cNvPr id="3" name="Content Placeholder 2">
            <a:extLst>
              <a:ext uri="{FF2B5EF4-FFF2-40B4-BE49-F238E27FC236}">
                <a16:creationId xmlns:a16="http://schemas.microsoft.com/office/drawing/2014/main" id="{DB5C3D46-2B71-3D4C-B3EB-EFB4AA2348B8}"/>
              </a:ext>
            </a:extLst>
          </p:cNvPr>
          <p:cNvSpPr>
            <a:spLocks noGrp="1"/>
          </p:cNvSpPr>
          <p:nvPr>
            <p:ph idx="1"/>
          </p:nvPr>
        </p:nvSpPr>
        <p:spPr>
          <a:xfrm>
            <a:off x="3682528" y="3602112"/>
            <a:ext cx="7588751" cy="2558041"/>
          </a:xfrm>
        </p:spPr>
        <p:txBody>
          <a:bodyPr anchor="ctr">
            <a:normAutofit/>
          </a:bodyPr>
          <a:lstStyle/>
          <a:p>
            <a:pPr marL="0" indent="0">
              <a:buNone/>
            </a:pPr>
            <a:r>
              <a:rPr lang="en-IT" sz="2000">
                <a:solidFill>
                  <a:schemeClr val="bg1"/>
                </a:solidFill>
              </a:rPr>
              <a:t>Sono le </a:t>
            </a:r>
            <a:r>
              <a:rPr lang="en-IT" sz="2000" err="1">
                <a:solidFill>
                  <a:schemeClr val="bg1"/>
                </a:solidFill>
              </a:rPr>
              <a:t>onde</a:t>
            </a:r>
            <a:r>
              <a:rPr lang="en-IT" sz="2000">
                <a:solidFill>
                  <a:schemeClr val="bg1"/>
                </a:solidFill>
              </a:rPr>
              <a:t> </a:t>
            </a:r>
            <a:r>
              <a:rPr lang="en-IT" sz="2000" err="1">
                <a:solidFill>
                  <a:schemeClr val="bg1"/>
                </a:solidFill>
              </a:rPr>
              <a:t>che</a:t>
            </a:r>
            <a:r>
              <a:rPr lang="en-IT" sz="2000">
                <a:solidFill>
                  <a:schemeClr val="bg1"/>
                </a:solidFill>
              </a:rPr>
              <a:t> </a:t>
            </a:r>
            <a:r>
              <a:rPr lang="en-IT" sz="2000" err="1">
                <a:solidFill>
                  <a:schemeClr val="bg1"/>
                </a:solidFill>
              </a:rPr>
              <a:t>percepiamo</a:t>
            </a:r>
            <a:r>
              <a:rPr lang="en-IT" sz="2000">
                <a:solidFill>
                  <a:schemeClr val="bg1"/>
                </a:solidFill>
              </a:rPr>
              <a:t> con le </a:t>
            </a:r>
            <a:r>
              <a:rPr lang="en-IT" sz="2000" err="1">
                <a:solidFill>
                  <a:schemeClr val="bg1"/>
                </a:solidFill>
              </a:rPr>
              <a:t>orecchie</a:t>
            </a:r>
            <a:r>
              <a:rPr lang="en-IT" sz="2000">
                <a:solidFill>
                  <a:schemeClr val="bg1"/>
                </a:solidFill>
              </a:rPr>
              <a:t> e </a:t>
            </a:r>
            <a:r>
              <a:rPr lang="en-US" sz="2000" err="1">
                <a:solidFill>
                  <a:schemeClr val="bg1"/>
                </a:solidFill>
                <a:ea typeface="+mn-lt"/>
                <a:cs typeface="+mn-lt"/>
              </a:rPr>
              <a:t>solitamente</a:t>
            </a:r>
            <a:r>
              <a:rPr lang="en-US" sz="2000">
                <a:solidFill>
                  <a:schemeClr val="bg1"/>
                </a:solidFill>
              </a:rPr>
              <a:t> </a:t>
            </a:r>
            <a:r>
              <a:rPr lang="en-IT" sz="2000" err="1">
                <a:solidFill>
                  <a:schemeClr val="bg1"/>
                </a:solidFill>
              </a:rPr>
              <a:t>si</a:t>
            </a:r>
            <a:r>
              <a:rPr lang="en-IT" sz="2000">
                <a:solidFill>
                  <a:schemeClr val="bg1"/>
                </a:solidFill>
              </a:rPr>
              <a:t> </a:t>
            </a:r>
            <a:r>
              <a:rPr lang="en-IT" sz="2000" err="1">
                <a:solidFill>
                  <a:schemeClr val="bg1"/>
                </a:solidFill>
              </a:rPr>
              <a:t>propagano</a:t>
            </a:r>
            <a:r>
              <a:rPr lang="en-IT" sz="2000">
                <a:solidFill>
                  <a:schemeClr val="bg1"/>
                </a:solidFill>
              </a:rPr>
              <a:t> nell’aria.</a:t>
            </a:r>
          </a:p>
          <a:p>
            <a:pPr marL="0" indent="0">
              <a:buNone/>
            </a:pPr>
            <a:r>
              <a:rPr lang="en-IT" sz="2000">
                <a:solidFill>
                  <a:schemeClr val="bg1"/>
                </a:solidFill>
              </a:rPr>
              <a:t>Per </a:t>
            </a:r>
            <a:r>
              <a:rPr lang="en-IT" sz="2000" err="1">
                <a:solidFill>
                  <a:schemeClr val="bg1"/>
                </a:solidFill>
              </a:rPr>
              <a:t>crearle</a:t>
            </a:r>
            <a:r>
              <a:rPr lang="en-IT" sz="2000">
                <a:solidFill>
                  <a:schemeClr val="bg1"/>
                </a:solidFill>
              </a:rPr>
              <a:t> ci </a:t>
            </a:r>
            <a:r>
              <a:rPr lang="en-IT" sz="2000" err="1">
                <a:solidFill>
                  <a:schemeClr val="bg1"/>
                </a:solidFill>
              </a:rPr>
              <a:t>vuole</a:t>
            </a:r>
            <a:r>
              <a:rPr lang="en-IT" sz="2000">
                <a:solidFill>
                  <a:schemeClr val="bg1"/>
                </a:solidFill>
              </a:rPr>
              <a:t> una </a:t>
            </a:r>
            <a:r>
              <a:rPr lang="en-IT" sz="2000" err="1">
                <a:solidFill>
                  <a:schemeClr val="bg1"/>
                </a:solidFill>
              </a:rPr>
              <a:t>sorgente</a:t>
            </a:r>
            <a:r>
              <a:rPr lang="en-IT" sz="2000">
                <a:solidFill>
                  <a:schemeClr val="bg1"/>
                </a:solidFill>
              </a:rPr>
              <a:t> </a:t>
            </a:r>
            <a:r>
              <a:rPr lang="en-IT" sz="2000" err="1">
                <a:solidFill>
                  <a:schemeClr val="bg1"/>
                </a:solidFill>
              </a:rPr>
              <a:t>ovvero</a:t>
            </a:r>
            <a:r>
              <a:rPr lang="en-IT" sz="2000">
                <a:solidFill>
                  <a:schemeClr val="bg1"/>
                </a:solidFill>
              </a:rPr>
              <a:t> </a:t>
            </a:r>
            <a:r>
              <a:rPr lang="en-IT" sz="2000" err="1">
                <a:solidFill>
                  <a:schemeClr val="bg1"/>
                </a:solidFill>
              </a:rPr>
              <a:t>qualcosa</a:t>
            </a:r>
            <a:r>
              <a:rPr lang="en-IT" sz="2000">
                <a:solidFill>
                  <a:schemeClr val="bg1"/>
                </a:solidFill>
              </a:rPr>
              <a:t> </a:t>
            </a:r>
            <a:r>
              <a:rPr lang="en-IT" sz="2000" err="1">
                <a:solidFill>
                  <a:schemeClr val="bg1"/>
                </a:solidFill>
              </a:rPr>
              <a:t>che</a:t>
            </a:r>
            <a:r>
              <a:rPr lang="en-IT" sz="2000">
                <a:solidFill>
                  <a:schemeClr val="bg1"/>
                </a:solidFill>
              </a:rPr>
              <a:t> </a:t>
            </a:r>
            <a:r>
              <a:rPr lang="en-IT" sz="2000" err="1">
                <a:solidFill>
                  <a:schemeClr val="bg1"/>
                </a:solidFill>
              </a:rPr>
              <a:t>muovendo</a:t>
            </a:r>
            <a:r>
              <a:rPr lang="en-IT" sz="2000">
                <a:solidFill>
                  <a:schemeClr val="bg1"/>
                </a:solidFill>
              </a:rPr>
              <a:t> </a:t>
            </a:r>
            <a:r>
              <a:rPr lang="en-IT" sz="2000" err="1">
                <a:solidFill>
                  <a:schemeClr val="bg1"/>
                </a:solidFill>
              </a:rPr>
              <a:t>l’aria</a:t>
            </a:r>
            <a:r>
              <a:rPr lang="en-IT" sz="2000">
                <a:solidFill>
                  <a:schemeClr val="bg1"/>
                </a:solidFill>
              </a:rPr>
              <a:t> </a:t>
            </a:r>
            <a:r>
              <a:rPr lang="en-IT" sz="2000" err="1">
                <a:solidFill>
                  <a:schemeClr val="bg1"/>
                </a:solidFill>
              </a:rPr>
              <a:t>produca</a:t>
            </a:r>
            <a:r>
              <a:rPr lang="en-IT" sz="2000">
                <a:solidFill>
                  <a:schemeClr val="bg1"/>
                </a:solidFill>
              </a:rPr>
              <a:t> un </a:t>
            </a:r>
            <a:r>
              <a:rPr lang="en-IT" sz="2000" err="1">
                <a:solidFill>
                  <a:schemeClr val="bg1"/>
                </a:solidFill>
              </a:rPr>
              <a:t>suono</a:t>
            </a:r>
            <a:r>
              <a:rPr lang="en-IT" sz="2000">
                <a:solidFill>
                  <a:schemeClr val="bg1"/>
                </a:solidFill>
              </a:rPr>
              <a:t>. </a:t>
            </a:r>
            <a:endParaRPr lang="en-IT" sz="2000">
              <a:solidFill>
                <a:schemeClr val="bg1"/>
              </a:solidFill>
              <a:cs typeface="Calibri"/>
            </a:endParaRPr>
          </a:p>
          <a:p>
            <a:pPr marL="0" indent="0">
              <a:buNone/>
            </a:pPr>
            <a:r>
              <a:rPr lang="en-GB" sz="2000">
                <a:solidFill>
                  <a:schemeClr val="bg1"/>
                </a:solidFill>
              </a:rPr>
              <a:t>I</a:t>
            </a:r>
            <a:r>
              <a:rPr lang="en-IT" sz="2000">
                <a:solidFill>
                  <a:schemeClr val="bg1"/>
                </a:solidFill>
              </a:rPr>
              <a:t> </a:t>
            </a:r>
            <a:r>
              <a:rPr lang="en-IT" sz="2000" err="1">
                <a:solidFill>
                  <a:schemeClr val="bg1"/>
                </a:solidFill>
              </a:rPr>
              <a:t>suoni</a:t>
            </a:r>
            <a:r>
              <a:rPr lang="en-IT" sz="2000">
                <a:solidFill>
                  <a:schemeClr val="bg1"/>
                </a:solidFill>
              </a:rPr>
              <a:t> </a:t>
            </a:r>
            <a:r>
              <a:rPr lang="en-IT" sz="2000" err="1">
                <a:solidFill>
                  <a:schemeClr val="bg1"/>
                </a:solidFill>
              </a:rPr>
              <a:t>hanno</a:t>
            </a:r>
            <a:r>
              <a:rPr lang="en-IT" sz="2000">
                <a:solidFill>
                  <a:schemeClr val="bg1"/>
                </a:solidFill>
              </a:rPr>
              <a:t> 3 </a:t>
            </a:r>
            <a:r>
              <a:rPr lang="en-IT" sz="2000" err="1">
                <a:solidFill>
                  <a:schemeClr val="bg1"/>
                </a:solidFill>
              </a:rPr>
              <a:t>caratteristiche</a:t>
            </a:r>
            <a:r>
              <a:rPr lang="en-IT" sz="2000">
                <a:solidFill>
                  <a:schemeClr val="bg1"/>
                </a:solidFill>
              </a:rPr>
              <a:t>: </a:t>
            </a:r>
            <a:r>
              <a:rPr lang="en-IT" sz="2000" err="1">
                <a:solidFill>
                  <a:schemeClr val="bg1"/>
                </a:solidFill>
              </a:rPr>
              <a:t>Intensità</a:t>
            </a:r>
            <a:r>
              <a:rPr lang="en-IT" sz="2000">
                <a:solidFill>
                  <a:schemeClr val="bg1"/>
                </a:solidFill>
              </a:rPr>
              <a:t>, Timbro e </a:t>
            </a:r>
            <a:r>
              <a:rPr lang="en-IT" sz="2000" err="1">
                <a:solidFill>
                  <a:schemeClr val="bg1"/>
                </a:solidFill>
              </a:rPr>
              <a:t>Altezza</a:t>
            </a:r>
            <a:r>
              <a:rPr lang="en-IT" sz="2000">
                <a:solidFill>
                  <a:schemeClr val="bg1"/>
                </a:solidFill>
              </a:rPr>
              <a:t>.</a:t>
            </a:r>
            <a:endParaRPr lang="en-IT" sz="2000">
              <a:solidFill>
                <a:schemeClr val="bg1"/>
              </a:solidFill>
              <a:cs typeface="Calibri"/>
            </a:endParaRPr>
          </a:p>
        </p:txBody>
      </p:sp>
    </p:spTree>
    <p:extLst>
      <p:ext uri="{BB962C8B-B14F-4D97-AF65-F5344CB8AC3E}">
        <p14:creationId xmlns:p14="http://schemas.microsoft.com/office/powerpoint/2010/main" val="2391489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71139-3F95-0D4C-9FF9-6838350B5735}"/>
              </a:ext>
            </a:extLst>
          </p:cNvPr>
          <p:cNvSpPr>
            <a:spLocks noGrp="1"/>
          </p:cNvSpPr>
          <p:nvPr>
            <p:ph type="title"/>
          </p:nvPr>
        </p:nvSpPr>
        <p:spPr>
          <a:xfrm>
            <a:off x="510736" y="264585"/>
            <a:ext cx="2332135" cy="769442"/>
          </a:xfrm>
        </p:spPr>
        <p:txBody>
          <a:bodyPr/>
          <a:lstStyle/>
          <a:p>
            <a:r>
              <a:rPr lang="en-IT">
                <a:solidFill>
                  <a:srgbClr val="C00000"/>
                </a:solidFill>
              </a:rPr>
              <a:t>Intensità</a:t>
            </a:r>
          </a:p>
        </p:txBody>
      </p:sp>
      <p:sp>
        <p:nvSpPr>
          <p:cNvPr id="3" name="Content Placeholder 2">
            <a:extLst>
              <a:ext uri="{FF2B5EF4-FFF2-40B4-BE49-F238E27FC236}">
                <a16:creationId xmlns:a16="http://schemas.microsoft.com/office/drawing/2014/main" id="{9C087B23-47AE-AC46-804A-8200A2550199}"/>
              </a:ext>
            </a:extLst>
          </p:cNvPr>
          <p:cNvSpPr>
            <a:spLocks noGrp="1"/>
          </p:cNvSpPr>
          <p:nvPr>
            <p:ph idx="1"/>
          </p:nvPr>
        </p:nvSpPr>
        <p:spPr>
          <a:xfrm>
            <a:off x="420130" y="1168791"/>
            <a:ext cx="3447535" cy="4809953"/>
          </a:xfrm>
        </p:spPr>
        <p:txBody>
          <a:bodyPr>
            <a:normAutofit fontScale="92500" lnSpcReduction="10000"/>
          </a:bodyPr>
          <a:lstStyle/>
          <a:p>
            <a:pPr marL="0" indent="0">
              <a:buNone/>
            </a:pPr>
            <a:r>
              <a:rPr lang="en-IT"/>
              <a:t>L’intensità di un suono corrisponde all’energia trasportata dall’onda e permette di distinguere </a:t>
            </a:r>
            <a:r>
              <a:rPr lang="en-GB" err="1"/>
              <a:t>i</a:t>
            </a:r>
            <a:r>
              <a:rPr lang="en-IT"/>
              <a:t> suoni deboli da quelli forti.</a:t>
            </a:r>
          </a:p>
          <a:p>
            <a:pPr marL="0" indent="0">
              <a:buNone/>
            </a:pPr>
            <a:r>
              <a:rPr lang="en-IT"/>
              <a:t>Si misura in Decibel (dB), 0 dB è un suono quasi impercettibile. Il nostro corpo, però, produce 10dB semplicemente per funzionare (respiro, battito cardiaco…).</a:t>
            </a:r>
          </a:p>
        </p:txBody>
      </p:sp>
      <p:sp>
        <p:nvSpPr>
          <p:cNvPr id="5" name="TextBox 4">
            <a:extLst>
              <a:ext uri="{FF2B5EF4-FFF2-40B4-BE49-F238E27FC236}">
                <a16:creationId xmlns:a16="http://schemas.microsoft.com/office/drawing/2014/main" id="{174A90D6-0713-2D42-97AB-0E460AFF7E01}"/>
              </a:ext>
            </a:extLst>
          </p:cNvPr>
          <p:cNvSpPr txBox="1"/>
          <p:nvPr/>
        </p:nvSpPr>
        <p:spPr>
          <a:xfrm>
            <a:off x="5184276" y="264585"/>
            <a:ext cx="1823448" cy="769441"/>
          </a:xfrm>
          <a:prstGeom prst="rect">
            <a:avLst/>
          </a:prstGeom>
          <a:noFill/>
        </p:spPr>
        <p:txBody>
          <a:bodyPr wrap="none" rtlCol="0">
            <a:spAutoFit/>
          </a:bodyPr>
          <a:lstStyle/>
          <a:p>
            <a:r>
              <a:rPr lang="en-IT" sz="4400">
                <a:solidFill>
                  <a:srgbClr val="C00000"/>
                </a:solidFill>
                <a:latin typeface="+mj-lt"/>
              </a:rPr>
              <a:t>Timbro</a:t>
            </a:r>
          </a:p>
        </p:txBody>
      </p:sp>
      <p:sp>
        <p:nvSpPr>
          <p:cNvPr id="6" name="TextBox 5">
            <a:extLst>
              <a:ext uri="{FF2B5EF4-FFF2-40B4-BE49-F238E27FC236}">
                <a16:creationId xmlns:a16="http://schemas.microsoft.com/office/drawing/2014/main" id="{A84C56C0-FF70-E945-85EC-0FA840D5F426}"/>
              </a:ext>
            </a:extLst>
          </p:cNvPr>
          <p:cNvSpPr txBox="1"/>
          <p:nvPr/>
        </p:nvSpPr>
        <p:spPr>
          <a:xfrm>
            <a:off x="9349129" y="282038"/>
            <a:ext cx="1806777" cy="769441"/>
          </a:xfrm>
          <a:prstGeom prst="rect">
            <a:avLst/>
          </a:prstGeom>
          <a:noFill/>
        </p:spPr>
        <p:txBody>
          <a:bodyPr wrap="none" rtlCol="0">
            <a:spAutoFit/>
          </a:bodyPr>
          <a:lstStyle/>
          <a:p>
            <a:r>
              <a:rPr lang="en-IT" sz="4400">
                <a:solidFill>
                  <a:srgbClr val="C00000"/>
                </a:solidFill>
                <a:latin typeface="+mj-lt"/>
              </a:rPr>
              <a:t>Altezza</a:t>
            </a:r>
          </a:p>
        </p:txBody>
      </p:sp>
      <p:sp>
        <p:nvSpPr>
          <p:cNvPr id="8" name="TextBox 7">
            <a:extLst>
              <a:ext uri="{FF2B5EF4-FFF2-40B4-BE49-F238E27FC236}">
                <a16:creationId xmlns:a16="http://schemas.microsoft.com/office/drawing/2014/main" id="{CD13EDF8-E2B7-8442-B70A-425B2C45871A}"/>
              </a:ext>
            </a:extLst>
          </p:cNvPr>
          <p:cNvSpPr txBox="1"/>
          <p:nvPr/>
        </p:nvSpPr>
        <p:spPr>
          <a:xfrm>
            <a:off x="4146309" y="1168791"/>
            <a:ext cx="3897940" cy="4893647"/>
          </a:xfrm>
          <a:prstGeom prst="rect">
            <a:avLst/>
          </a:prstGeom>
          <a:noFill/>
        </p:spPr>
        <p:txBody>
          <a:bodyPr wrap="square" rtlCol="0">
            <a:spAutoFit/>
          </a:bodyPr>
          <a:lstStyle/>
          <a:p>
            <a:r>
              <a:rPr lang="en-IT" sz="2600"/>
              <a:t>Il timbro è determinato dalla forma dell’onda sonora a sua volta determinata dalla sorgente. Infatti le onde sonore sono dette complesse, ovvero accompagnate da delle onde secondarie che cambiano a seconda della sorgente. L’unica sorgente in grado di creare un suono puro è il </a:t>
            </a:r>
            <a:r>
              <a:rPr lang="en-IT" sz="2600" i="1"/>
              <a:t>Diapason</a:t>
            </a:r>
            <a:r>
              <a:rPr lang="en-IT" sz="2600"/>
              <a:t>.</a:t>
            </a:r>
          </a:p>
        </p:txBody>
      </p:sp>
      <p:sp>
        <p:nvSpPr>
          <p:cNvPr id="10" name="TextBox 9">
            <a:extLst>
              <a:ext uri="{FF2B5EF4-FFF2-40B4-BE49-F238E27FC236}">
                <a16:creationId xmlns:a16="http://schemas.microsoft.com/office/drawing/2014/main" id="{1E8C1BE5-6465-3045-86EC-CB80A9203026}"/>
              </a:ext>
            </a:extLst>
          </p:cNvPr>
          <p:cNvSpPr txBox="1"/>
          <p:nvPr/>
        </p:nvSpPr>
        <p:spPr>
          <a:xfrm>
            <a:off x="8318775" y="1168791"/>
            <a:ext cx="3570326" cy="5687354"/>
          </a:xfrm>
          <a:prstGeom prst="rect">
            <a:avLst/>
          </a:prstGeom>
          <a:noFill/>
        </p:spPr>
        <p:txBody>
          <a:bodyPr wrap="square" lIns="91440" tIns="45720" rIns="91440" bIns="45720" rtlCol="0" anchor="t">
            <a:spAutoFit/>
          </a:bodyPr>
          <a:lstStyle/>
          <a:p>
            <a:r>
              <a:rPr lang="en-IT" sz="2600" err="1"/>
              <a:t>L’altezza</a:t>
            </a:r>
            <a:r>
              <a:rPr lang="en-IT" sz="2600"/>
              <a:t> di un </a:t>
            </a:r>
            <a:r>
              <a:rPr lang="en-IT" sz="2600" err="1"/>
              <a:t>suono</a:t>
            </a:r>
            <a:r>
              <a:rPr lang="en-IT" sz="2600"/>
              <a:t> </a:t>
            </a:r>
            <a:r>
              <a:rPr lang="en-IT" sz="2600" err="1"/>
              <a:t>dipende</a:t>
            </a:r>
            <a:r>
              <a:rPr lang="en-IT" sz="2600"/>
              <a:t> </a:t>
            </a:r>
            <a:r>
              <a:rPr lang="en-IT" sz="2600" err="1"/>
              <a:t>dalla</a:t>
            </a:r>
            <a:r>
              <a:rPr lang="en-IT" sz="2600"/>
              <a:t> </a:t>
            </a:r>
            <a:r>
              <a:rPr lang="en-IT" sz="2600" err="1"/>
              <a:t>frequenza</a:t>
            </a:r>
            <a:r>
              <a:rPr lang="en-IT" sz="2600"/>
              <a:t> </a:t>
            </a:r>
            <a:r>
              <a:rPr lang="en-IT" sz="2600" err="1"/>
              <a:t>della</a:t>
            </a:r>
            <a:r>
              <a:rPr lang="en-IT" sz="2600"/>
              <a:t> </a:t>
            </a:r>
            <a:r>
              <a:rPr lang="en-IT" sz="2600" err="1"/>
              <a:t>sua</a:t>
            </a:r>
            <a:r>
              <a:rPr lang="en-IT" sz="2600"/>
              <a:t> </a:t>
            </a:r>
            <a:r>
              <a:rPr lang="en-IT" sz="2600" err="1"/>
              <a:t>onda</a:t>
            </a:r>
            <a:r>
              <a:rPr lang="en-IT" sz="2600"/>
              <a:t> e </a:t>
            </a:r>
            <a:r>
              <a:rPr lang="en-IT" sz="2600" err="1"/>
              <a:t>permette</a:t>
            </a:r>
            <a:r>
              <a:rPr lang="en-IT" sz="2600"/>
              <a:t> di </a:t>
            </a:r>
            <a:r>
              <a:rPr lang="en-IT" sz="2600" err="1"/>
              <a:t>distinguere</a:t>
            </a:r>
            <a:r>
              <a:rPr lang="en-IT" sz="2600"/>
              <a:t> </a:t>
            </a:r>
            <a:r>
              <a:rPr lang="en-GB" sz="2600"/>
              <a:t>I</a:t>
            </a:r>
            <a:r>
              <a:rPr lang="en-IT" sz="2600"/>
              <a:t> </a:t>
            </a:r>
            <a:r>
              <a:rPr lang="en-IT" sz="2600" err="1"/>
              <a:t>suoni</a:t>
            </a:r>
            <a:r>
              <a:rPr lang="en-IT" sz="2600"/>
              <a:t> </a:t>
            </a:r>
            <a:r>
              <a:rPr lang="en-IT" sz="2600" err="1"/>
              <a:t>gravi</a:t>
            </a:r>
            <a:r>
              <a:rPr lang="en-IT" sz="2600"/>
              <a:t> da </a:t>
            </a:r>
            <a:r>
              <a:rPr lang="en-IT" sz="2600" err="1"/>
              <a:t>quelli</a:t>
            </a:r>
            <a:r>
              <a:rPr lang="en-IT" sz="2600"/>
              <a:t> </a:t>
            </a:r>
            <a:r>
              <a:rPr lang="en-IT" sz="2600" err="1"/>
              <a:t>acuti</a:t>
            </a:r>
            <a:r>
              <a:rPr lang="en-IT" sz="2600"/>
              <a:t>. La </a:t>
            </a:r>
            <a:r>
              <a:rPr lang="en-IT" sz="2600" err="1"/>
              <a:t>frequenza</a:t>
            </a:r>
            <a:r>
              <a:rPr lang="en-IT" sz="2600"/>
              <a:t> è </a:t>
            </a:r>
            <a:r>
              <a:rPr lang="en-IT" sz="2600" err="1"/>
              <a:t>misurata</a:t>
            </a:r>
            <a:r>
              <a:rPr lang="en-IT" sz="2600"/>
              <a:t> in </a:t>
            </a:r>
            <a:r>
              <a:rPr lang="en-IT" sz="2600" i="1" err="1"/>
              <a:t>Herz</a:t>
            </a:r>
            <a:r>
              <a:rPr lang="en-IT" sz="2600" i="1"/>
              <a:t> </a:t>
            </a:r>
            <a:r>
              <a:rPr lang="en-IT" sz="2600"/>
              <a:t>(Hz).</a:t>
            </a:r>
          </a:p>
          <a:p>
            <a:r>
              <a:rPr lang="en-IT" sz="2600"/>
              <a:t>I </a:t>
            </a:r>
            <a:r>
              <a:rPr lang="en-IT" sz="2600" err="1"/>
              <a:t>suoni</a:t>
            </a:r>
            <a:r>
              <a:rPr lang="en-IT" sz="2600"/>
              <a:t> al di sotto </a:t>
            </a:r>
            <a:r>
              <a:rPr lang="en-IT" sz="2600" err="1"/>
              <a:t>dei</a:t>
            </a:r>
            <a:r>
              <a:rPr lang="en-IT" sz="2600"/>
              <a:t> 16 Hz </a:t>
            </a:r>
            <a:r>
              <a:rPr lang="en-IT" sz="2600" err="1"/>
              <a:t>sono</a:t>
            </a:r>
            <a:r>
              <a:rPr lang="en-IT" sz="2600"/>
              <a:t> </a:t>
            </a:r>
            <a:r>
              <a:rPr lang="en-IT" sz="2600" err="1"/>
              <a:t>detti</a:t>
            </a:r>
            <a:r>
              <a:rPr lang="en-IT" sz="2600"/>
              <a:t> </a:t>
            </a:r>
            <a:r>
              <a:rPr lang="en-IT" sz="2600" err="1"/>
              <a:t>infrasuoni</a:t>
            </a:r>
            <a:r>
              <a:rPr lang="en-IT" sz="2600"/>
              <a:t> e </a:t>
            </a:r>
            <a:r>
              <a:rPr lang="en-IT" sz="2600" err="1"/>
              <a:t>sono</a:t>
            </a:r>
            <a:r>
              <a:rPr lang="en-IT" sz="2600"/>
              <a:t> sotto la </a:t>
            </a:r>
            <a:r>
              <a:rPr lang="en-IT" sz="2600" err="1"/>
              <a:t>soglia</a:t>
            </a:r>
            <a:r>
              <a:rPr lang="en-IT" sz="2600"/>
              <a:t> </a:t>
            </a:r>
            <a:r>
              <a:rPr lang="en-IT" sz="2600" err="1"/>
              <a:t>della</a:t>
            </a:r>
            <a:r>
              <a:rPr lang="en-IT" sz="2600"/>
              <a:t> nostra </a:t>
            </a:r>
            <a:r>
              <a:rPr lang="en-IT" sz="2600" err="1"/>
              <a:t>percezione</a:t>
            </a:r>
            <a:r>
              <a:rPr lang="en-IT" sz="2600"/>
              <a:t>, </a:t>
            </a:r>
            <a:r>
              <a:rPr lang="en-IT" sz="2600" err="1"/>
              <a:t>viceversa</a:t>
            </a:r>
            <a:r>
              <a:rPr lang="en-IT" sz="2600"/>
              <a:t> </a:t>
            </a:r>
            <a:r>
              <a:rPr lang="en-GB" sz="2600"/>
              <a:t>I</a:t>
            </a:r>
            <a:r>
              <a:rPr lang="en-IT" sz="2600"/>
              <a:t> </a:t>
            </a:r>
            <a:r>
              <a:rPr lang="en-IT" sz="2600" err="1"/>
              <a:t>suoni</a:t>
            </a:r>
            <a:r>
              <a:rPr lang="en-IT" sz="2600"/>
              <a:t> sopra </a:t>
            </a:r>
            <a:r>
              <a:rPr lang="en-GB" sz="2600" err="1"/>
              <a:t>i</a:t>
            </a:r>
            <a:r>
              <a:rPr lang="en-IT" sz="2600"/>
              <a:t> 20000Hz </a:t>
            </a:r>
            <a:r>
              <a:rPr lang="en-IT" sz="2600" err="1"/>
              <a:t>sono</a:t>
            </a:r>
            <a:r>
              <a:rPr lang="en-IT" sz="2600"/>
              <a:t> </a:t>
            </a:r>
            <a:r>
              <a:rPr lang="en-IT" sz="2600" err="1"/>
              <a:t>ultrasuoni</a:t>
            </a:r>
            <a:r>
              <a:rPr lang="en-IT" sz="2600"/>
              <a:t>.</a:t>
            </a:r>
            <a:endParaRPr lang="en-IT" sz="2600">
              <a:cs typeface="Calibri"/>
            </a:endParaRPr>
          </a:p>
        </p:txBody>
      </p:sp>
    </p:spTree>
    <p:extLst>
      <p:ext uri="{BB962C8B-B14F-4D97-AF65-F5344CB8AC3E}">
        <p14:creationId xmlns:p14="http://schemas.microsoft.com/office/powerpoint/2010/main" val="678794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nusoide | colore digitale blog">
            <a:extLst>
              <a:ext uri="{FF2B5EF4-FFF2-40B4-BE49-F238E27FC236}">
                <a16:creationId xmlns:a16="http://schemas.microsoft.com/office/drawing/2014/main" id="{D4871744-6CBB-9048-8F43-7498FEBCC6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8971" y="1359243"/>
            <a:ext cx="9610767" cy="422601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857FC2DB-EE7B-6F46-93DC-7B8C4D6722DC}"/>
              </a:ext>
            </a:extLst>
          </p:cNvPr>
          <p:cNvCxnSpPr>
            <a:stCxn id="1026" idx="1"/>
            <a:endCxn id="1026" idx="3"/>
          </p:cNvCxnSpPr>
          <p:nvPr/>
        </p:nvCxnSpPr>
        <p:spPr>
          <a:xfrm>
            <a:off x="1388971" y="3472249"/>
            <a:ext cx="961076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BB3DA30-3129-C446-847A-2FD925D0ED84}"/>
              </a:ext>
            </a:extLst>
          </p:cNvPr>
          <p:cNvCxnSpPr/>
          <p:nvPr/>
        </p:nvCxnSpPr>
        <p:spPr>
          <a:xfrm>
            <a:off x="3669957" y="2125362"/>
            <a:ext cx="0" cy="1303638"/>
          </a:xfrm>
          <a:prstGeom prst="straightConnector1">
            <a:avLst/>
          </a:prstGeom>
          <a:ln w="19050">
            <a:solidFill>
              <a:schemeClr val="accent6">
                <a:lumMod val="7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Curved Connector 8">
            <a:extLst>
              <a:ext uri="{FF2B5EF4-FFF2-40B4-BE49-F238E27FC236}">
                <a16:creationId xmlns:a16="http://schemas.microsoft.com/office/drawing/2014/main" id="{D2BA0927-92BF-FD4A-BE1B-98D85FA2D3C0}"/>
              </a:ext>
            </a:extLst>
          </p:cNvPr>
          <p:cNvCxnSpPr>
            <a:cxnSpLocks/>
          </p:cNvCxnSpPr>
          <p:nvPr/>
        </p:nvCxnSpPr>
        <p:spPr>
          <a:xfrm rot="10800000">
            <a:off x="2063578" y="1272746"/>
            <a:ext cx="1458098" cy="1424114"/>
          </a:xfrm>
          <a:prstGeom prst="curvedConnector3">
            <a:avLst>
              <a:gd name="adj1" fmla="val 55085"/>
            </a:avLst>
          </a:prstGeom>
          <a:ln w="127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2D5BEA9-0555-3B43-AB6C-98F6B0979C38}"/>
              </a:ext>
            </a:extLst>
          </p:cNvPr>
          <p:cNvSpPr txBox="1"/>
          <p:nvPr/>
        </p:nvSpPr>
        <p:spPr>
          <a:xfrm>
            <a:off x="951470" y="539917"/>
            <a:ext cx="3163330" cy="646331"/>
          </a:xfrm>
          <a:prstGeom prst="rect">
            <a:avLst/>
          </a:prstGeom>
          <a:noFill/>
        </p:spPr>
        <p:txBody>
          <a:bodyPr wrap="square" rtlCol="0">
            <a:spAutoFit/>
          </a:bodyPr>
          <a:lstStyle/>
          <a:p>
            <a:r>
              <a:rPr lang="en-IT"/>
              <a:t>Questa è l’ampiezza d’onda e determina l’intensità del suono.</a:t>
            </a:r>
          </a:p>
        </p:txBody>
      </p:sp>
      <p:cxnSp>
        <p:nvCxnSpPr>
          <p:cNvPr id="20" name="Straight Connector 19">
            <a:extLst>
              <a:ext uri="{FF2B5EF4-FFF2-40B4-BE49-F238E27FC236}">
                <a16:creationId xmlns:a16="http://schemas.microsoft.com/office/drawing/2014/main" id="{C7041F7B-ED13-8A41-8F52-5BF8FCE0A302}"/>
              </a:ext>
            </a:extLst>
          </p:cNvPr>
          <p:cNvCxnSpPr>
            <a:cxnSpLocks/>
          </p:cNvCxnSpPr>
          <p:nvPr/>
        </p:nvCxnSpPr>
        <p:spPr>
          <a:xfrm>
            <a:off x="7018639" y="1631092"/>
            <a:ext cx="0" cy="353711"/>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7159AC6-AE6D-D54A-8659-EA41124028AC}"/>
              </a:ext>
            </a:extLst>
          </p:cNvPr>
          <p:cNvCxnSpPr>
            <a:cxnSpLocks/>
          </p:cNvCxnSpPr>
          <p:nvPr/>
        </p:nvCxnSpPr>
        <p:spPr>
          <a:xfrm>
            <a:off x="10359082" y="1631092"/>
            <a:ext cx="0" cy="39490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A1344BB-FDAD-C44C-9077-0FE9CD5F9941}"/>
              </a:ext>
            </a:extLst>
          </p:cNvPr>
          <p:cNvCxnSpPr/>
          <p:nvPr/>
        </p:nvCxnSpPr>
        <p:spPr>
          <a:xfrm>
            <a:off x="7018639" y="1803828"/>
            <a:ext cx="3340443" cy="0"/>
          </a:xfrm>
          <a:prstGeom prst="straightConnector1">
            <a:avLst/>
          </a:prstGeom>
          <a:ln w="12700">
            <a:headEnd type="triangle"/>
            <a:tailEnd type="triangle"/>
          </a:ln>
        </p:spPr>
        <p:style>
          <a:lnRef idx="1">
            <a:schemeClr val="accent2"/>
          </a:lnRef>
          <a:fillRef idx="0">
            <a:schemeClr val="accent2"/>
          </a:fillRef>
          <a:effectRef idx="0">
            <a:schemeClr val="accent2"/>
          </a:effectRef>
          <a:fontRef idx="minor">
            <a:schemeClr val="tx1"/>
          </a:fontRef>
        </p:style>
      </p:cxnSp>
      <p:sp>
        <p:nvSpPr>
          <p:cNvPr id="26" name="TextBox 25">
            <a:extLst>
              <a:ext uri="{FF2B5EF4-FFF2-40B4-BE49-F238E27FC236}">
                <a16:creationId xmlns:a16="http://schemas.microsoft.com/office/drawing/2014/main" id="{9067C48F-B4E2-AD48-81AF-ED98239BFACE}"/>
              </a:ext>
            </a:extLst>
          </p:cNvPr>
          <p:cNvSpPr txBox="1"/>
          <p:nvPr/>
        </p:nvSpPr>
        <p:spPr>
          <a:xfrm>
            <a:off x="6804456" y="117247"/>
            <a:ext cx="4736754" cy="1477328"/>
          </a:xfrm>
          <a:prstGeom prst="rect">
            <a:avLst/>
          </a:prstGeom>
          <a:noFill/>
        </p:spPr>
        <p:txBody>
          <a:bodyPr wrap="square" rtlCol="0">
            <a:spAutoFit/>
          </a:bodyPr>
          <a:lstStyle/>
          <a:p>
            <a:r>
              <a:rPr lang="en-IT"/>
              <a:t>Per misurare la velocità di un’onda si misura il tempo che una particella impiega per compiere un’oscillazione, ovvero lo spazio coperto dalla freccia arancione. Lo spazio tra le due onde rappresenta anche il timbro del suono.</a:t>
            </a:r>
          </a:p>
        </p:txBody>
      </p:sp>
      <p:cxnSp>
        <p:nvCxnSpPr>
          <p:cNvPr id="31" name="Straight Connector 30">
            <a:extLst>
              <a:ext uri="{FF2B5EF4-FFF2-40B4-BE49-F238E27FC236}">
                <a16:creationId xmlns:a16="http://schemas.microsoft.com/office/drawing/2014/main" id="{C790C714-55FB-C24F-BCC9-8EDFCDF002A3}"/>
              </a:ext>
            </a:extLst>
          </p:cNvPr>
          <p:cNvCxnSpPr>
            <a:cxnSpLocks/>
          </p:cNvCxnSpPr>
          <p:nvPr/>
        </p:nvCxnSpPr>
        <p:spPr>
          <a:xfrm>
            <a:off x="1388971" y="4118919"/>
            <a:ext cx="0" cy="118213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0D323CC-B37E-514C-AD4C-3B0384C2F679}"/>
              </a:ext>
            </a:extLst>
          </p:cNvPr>
          <p:cNvCxnSpPr>
            <a:cxnSpLocks/>
          </p:cNvCxnSpPr>
          <p:nvPr/>
        </p:nvCxnSpPr>
        <p:spPr>
          <a:xfrm>
            <a:off x="10999738" y="4118919"/>
            <a:ext cx="0" cy="1079156"/>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B821429-88FB-554A-BBE6-419FE4F5B0F8}"/>
              </a:ext>
            </a:extLst>
          </p:cNvPr>
          <p:cNvCxnSpPr>
            <a:cxnSpLocks/>
          </p:cNvCxnSpPr>
          <p:nvPr/>
        </p:nvCxnSpPr>
        <p:spPr>
          <a:xfrm>
            <a:off x="1532238" y="5198075"/>
            <a:ext cx="9218140" cy="0"/>
          </a:xfrm>
          <a:prstGeom prst="straightConnector1">
            <a:avLst/>
          </a:prstGeom>
          <a:ln w="28575">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C972EE7-61F0-E641-9AFE-8E6828F08B84}"/>
              </a:ext>
            </a:extLst>
          </p:cNvPr>
          <p:cNvSpPr txBox="1"/>
          <p:nvPr/>
        </p:nvSpPr>
        <p:spPr>
          <a:xfrm>
            <a:off x="1388971" y="5781338"/>
            <a:ext cx="9610767" cy="646331"/>
          </a:xfrm>
          <a:prstGeom prst="rect">
            <a:avLst/>
          </a:prstGeom>
          <a:noFill/>
        </p:spPr>
        <p:txBody>
          <a:bodyPr wrap="square" rtlCol="0">
            <a:spAutoFit/>
          </a:bodyPr>
          <a:lstStyle/>
          <a:p>
            <a:r>
              <a:rPr lang="en-IT"/>
              <a:t>La frequenza è il numero di oscillazioni compiute da una particella in un secondo, quindi 1 Hz (Herz) è equivalente a 1 oscillazione al secondo</a:t>
            </a:r>
          </a:p>
        </p:txBody>
      </p:sp>
      <p:sp>
        <p:nvSpPr>
          <p:cNvPr id="2" name="TextBox 1">
            <a:extLst>
              <a:ext uri="{FF2B5EF4-FFF2-40B4-BE49-F238E27FC236}">
                <a16:creationId xmlns:a16="http://schemas.microsoft.com/office/drawing/2014/main" id="{402EA2D0-312F-9346-AD44-7035B7E40F5E}"/>
              </a:ext>
            </a:extLst>
          </p:cNvPr>
          <p:cNvSpPr txBox="1"/>
          <p:nvPr/>
        </p:nvSpPr>
        <p:spPr>
          <a:xfrm>
            <a:off x="7417081" y="1984803"/>
            <a:ext cx="2782172" cy="307777"/>
          </a:xfrm>
          <a:prstGeom prst="rect">
            <a:avLst/>
          </a:prstGeom>
          <a:noFill/>
        </p:spPr>
        <p:txBody>
          <a:bodyPr wrap="none" rtlCol="0">
            <a:spAutoFit/>
          </a:bodyPr>
          <a:lstStyle/>
          <a:p>
            <a:r>
              <a:rPr lang="en-IT" sz="1400" dirty="0"/>
              <a:t>Questa è anche la lunghezza d’onda</a:t>
            </a:r>
          </a:p>
        </p:txBody>
      </p:sp>
    </p:spTree>
    <p:extLst>
      <p:ext uri="{BB962C8B-B14F-4D97-AF65-F5344CB8AC3E}">
        <p14:creationId xmlns:p14="http://schemas.microsoft.com/office/powerpoint/2010/main" val="108373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 calcmode="lin" valueType="num">
                                      <p:cBhvr additive="base">
                                        <p:cTn id="2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ppt_x"/>
                                          </p:val>
                                        </p:tav>
                                        <p:tav tm="100000">
                                          <p:val>
                                            <p:strVal val="#ppt_x"/>
                                          </p:val>
                                        </p:tav>
                                      </p:tavLst>
                                    </p:anim>
                                    <p:anim calcmode="lin" valueType="num">
                                      <p:cBhvr additive="base">
                                        <p:cTn id="34" dur="500" fill="hold"/>
                                        <p:tgtEl>
                                          <p:spTgt spid="3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ppt_x"/>
                                          </p:val>
                                        </p:tav>
                                        <p:tav tm="100000">
                                          <p:val>
                                            <p:strVal val="#ppt_x"/>
                                          </p:val>
                                        </p:tav>
                                      </p:tavLst>
                                    </p:anim>
                                    <p:anim calcmode="lin" valueType="num">
                                      <p:cBhvr additive="base">
                                        <p:cTn id="42" dur="500" fill="hold"/>
                                        <p:tgtEl>
                                          <p:spTgt spid="3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500" fill="hold"/>
                                        <p:tgtEl>
                                          <p:spTgt spid="40"/>
                                        </p:tgtEl>
                                        <p:attrNameLst>
                                          <p:attrName>ppt_x</p:attrName>
                                        </p:attrNameLst>
                                      </p:cBhvr>
                                      <p:tavLst>
                                        <p:tav tm="0">
                                          <p:val>
                                            <p:strVal val="#ppt_x"/>
                                          </p:val>
                                        </p:tav>
                                        <p:tav tm="100000">
                                          <p:val>
                                            <p:strVal val="#ppt_x"/>
                                          </p:val>
                                        </p:tav>
                                      </p:tavLst>
                                    </p:anim>
                                    <p:anim calcmode="lin" valueType="num">
                                      <p:cBhvr additive="base">
                                        <p:cTn id="4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6"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F293FE0-1CF3-854F-91FF-BD4009901629}"/>
              </a:ext>
            </a:extLst>
          </p:cNvPr>
          <p:cNvSpPr txBox="1"/>
          <p:nvPr/>
        </p:nvSpPr>
        <p:spPr>
          <a:xfrm>
            <a:off x="643467" y="321734"/>
            <a:ext cx="10905066" cy="1135737"/>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600" kern="1200">
                <a:solidFill>
                  <a:schemeClr val="tx1"/>
                </a:solidFill>
                <a:latin typeface="+mj-lt"/>
                <a:ea typeface="+mj-ea"/>
                <a:cs typeface="+mj-cs"/>
              </a:rPr>
              <a:t>La Risonanza</a:t>
            </a:r>
          </a:p>
        </p:txBody>
      </p:sp>
      <p:sp>
        <p:nvSpPr>
          <p:cNvPr id="3" name="TextBox 2">
            <a:extLst>
              <a:ext uri="{FF2B5EF4-FFF2-40B4-BE49-F238E27FC236}">
                <a16:creationId xmlns:a16="http://schemas.microsoft.com/office/drawing/2014/main" id="{518A21E3-518E-874F-A9C4-FA5130922423}"/>
              </a:ext>
            </a:extLst>
          </p:cNvPr>
          <p:cNvSpPr txBox="1"/>
          <p:nvPr/>
        </p:nvSpPr>
        <p:spPr>
          <a:xfrm>
            <a:off x="643469" y="1782981"/>
            <a:ext cx="4008384" cy="4393982"/>
          </a:xfrm>
          <a:prstGeom prst="rect">
            <a:avLst/>
          </a:prstGeom>
        </p:spPr>
        <p:txBody>
          <a:bodyPr vert="horz" lIns="91440" tIns="45720" rIns="91440" bIns="45720" rtlCol="0">
            <a:normAutofit/>
          </a:bodyPr>
          <a:lstStyle/>
          <a:p>
            <a:pPr defTabSz="914400">
              <a:lnSpc>
                <a:spcPct val="90000"/>
              </a:lnSpc>
              <a:spcAft>
                <a:spcPts val="600"/>
              </a:spcAft>
            </a:pPr>
            <a:r>
              <a:rPr lang="en-US" sz="2000" dirty="0" err="1"/>
              <a:t>Ogni</a:t>
            </a:r>
            <a:r>
              <a:rPr lang="en-US" sz="2000" dirty="0"/>
              <a:t> </a:t>
            </a:r>
            <a:r>
              <a:rPr lang="en-US" sz="2000" dirty="0" err="1"/>
              <a:t>sorgente</a:t>
            </a:r>
            <a:r>
              <a:rPr lang="en-US" sz="2000" dirty="0"/>
              <a:t> </a:t>
            </a:r>
            <a:r>
              <a:rPr lang="en-US" sz="2000" dirty="0" err="1"/>
              <a:t>emette</a:t>
            </a:r>
            <a:r>
              <a:rPr lang="en-US" sz="2000" dirty="0"/>
              <a:t> </a:t>
            </a:r>
            <a:r>
              <a:rPr lang="en-US" sz="2000" dirty="0" err="1"/>
              <a:t>delle</a:t>
            </a:r>
            <a:r>
              <a:rPr lang="en-US" sz="2000" dirty="0"/>
              <a:t> </a:t>
            </a:r>
            <a:r>
              <a:rPr lang="en-US" sz="2000" dirty="0" err="1"/>
              <a:t>onde</a:t>
            </a:r>
            <a:r>
              <a:rPr lang="en-US" sz="2000" dirty="0"/>
              <a:t> di una </a:t>
            </a:r>
            <a:r>
              <a:rPr lang="en-US" sz="2000" dirty="0" err="1"/>
              <a:t>frequenza</a:t>
            </a:r>
            <a:r>
              <a:rPr lang="en-US" sz="2000" dirty="0"/>
              <a:t> </a:t>
            </a:r>
            <a:r>
              <a:rPr lang="en-US" sz="2000" dirty="0" err="1"/>
              <a:t>caratteristica</a:t>
            </a:r>
            <a:r>
              <a:rPr lang="en-US" sz="2000" dirty="0"/>
              <a:t>, </a:t>
            </a:r>
            <a:r>
              <a:rPr lang="en-US" sz="2000" dirty="0" err="1"/>
              <a:t>quando</a:t>
            </a:r>
            <a:r>
              <a:rPr lang="en-US" sz="2000" dirty="0"/>
              <a:t> una </a:t>
            </a:r>
            <a:r>
              <a:rPr lang="en-US" sz="2000" dirty="0" err="1"/>
              <a:t>sorgente</a:t>
            </a:r>
            <a:r>
              <a:rPr lang="en-US" sz="2000" dirty="0"/>
              <a:t> </a:t>
            </a:r>
            <a:r>
              <a:rPr lang="en-US" sz="2000" dirty="0" err="1"/>
              <a:t>è</a:t>
            </a:r>
            <a:r>
              <a:rPr lang="en-US" sz="2000" dirty="0"/>
              <a:t> </a:t>
            </a:r>
            <a:r>
              <a:rPr lang="en-US" sz="2000" dirty="0" err="1"/>
              <a:t>investita</a:t>
            </a:r>
            <a:r>
              <a:rPr lang="en-US" sz="2000" dirty="0"/>
              <a:t> da </a:t>
            </a:r>
            <a:r>
              <a:rPr lang="en-US" sz="2000" dirty="0" err="1"/>
              <a:t>onde</a:t>
            </a:r>
            <a:r>
              <a:rPr lang="en-US" sz="2000" dirty="0"/>
              <a:t> </a:t>
            </a:r>
            <a:r>
              <a:rPr lang="en-US" sz="2000" dirty="0" err="1"/>
              <a:t>sonore</a:t>
            </a:r>
            <a:r>
              <a:rPr lang="en-US" sz="2000" dirty="0"/>
              <a:t> di </a:t>
            </a:r>
            <a:r>
              <a:rPr lang="en-US" sz="2000" dirty="0" err="1"/>
              <a:t>frequenza</a:t>
            </a:r>
            <a:r>
              <a:rPr lang="en-US" sz="2000" dirty="0"/>
              <a:t> </a:t>
            </a:r>
            <a:r>
              <a:rPr lang="en-US" sz="2000" dirty="0" err="1"/>
              <a:t>uguale</a:t>
            </a:r>
            <a:r>
              <a:rPr lang="en-US" sz="2000" dirty="0"/>
              <a:t> a quelle </a:t>
            </a:r>
            <a:r>
              <a:rPr lang="en-US" sz="2000" dirty="0" err="1"/>
              <a:t>che</a:t>
            </a:r>
            <a:r>
              <a:rPr lang="en-US" sz="2000" dirty="0"/>
              <a:t> </a:t>
            </a:r>
            <a:r>
              <a:rPr lang="en-US" sz="2000" dirty="0" err="1"/>
              <a:t>emette</a:t>
            </a:r>
            <a:r>
              <a:rPr lang="en-US" sz="2000" dirty="0"/>
              <a:t>, </a:t>
            </a:r>
            <a:r>
              <a:rPr lang="en-US" sz="2000" dirty="0" err="1"/>
              <a:t>si</a:t>
            </a:r>
            <a:r>
              <a:rPr lang="en-US" sz="2000" dirty="0"/>
              <a:t> </a:t>
            </a:r>
            <a:r>
              <a:rPr lang="en-US" sz="2000" dirty="0" err="1"/>
              <a:t>verifica</a:t>
            </a:r>
            <a:r>
              <a:rPr lang="en-US" sz="2000" dirty="0"/>
              <a:t> la </a:t>
            </a:r>
            <a:r>
              <a:rPr lang="en-US" sz="2000" dirty="0" err="1"/>
              <a:t>risonanza</a:t>
            </a:r>
            <a:r>
              <a:rPr lang="en-US" sz="2000" dirty="0"/>
              <a:t>, </a:t>
            </a:r>
            <a:r>
              <a:rPr lang="en-US" sz="2000" dirty="0" err="1"/>
              <a:t>ovvero</a:t>
            </a:r>
            <a:r>
              <a:rPr lang="en-US" sz="2000" dirty="0"/>
              <a:t> il </a:t>
            </a:r>
            <a:r>
              <a:rPr lang="en-US" sz="2000" dirty="0" err="1"/>
              <a:t>suono</a:t>
            </a:r>
            <a:r>
              <a:rPr lang="en-US" sz="2000" dirty="0"/>
              <a:t> </a:t>
            </a:r>
            <a:r>
              <a:rPr lang="en-US" sz="2000" dirty="0" err="1"/>
              <a:t>viene</a:t>
            </a:r>
            <a:r>
              <a:rPr lang="en-US" sz="2000" dirty="0"/>
              <a:t> </a:t>
            </a:r>
            <a:r>
              <a:rPr lang="en-US" sz="2000" dirty="0" err="1"/>
              <a:t>amplificato</a:t>
            </a:r>
            <a:r>
              <a:rPr lang="en-US" sz="2000" dirty="0"/>
              <a:t>. Nel </a:t>
            </a:r>
            <a:r>
              <a:rPr lang="en-US" sz="2000" dirty="0" err="1"/>
              <a:t>caso</a:t>
            </a:r>
            <a:r>
              <a:rPr lang="en-US" sz="2000" dirty="0"/>
              <a:t> </a:t>
            </a:r>
            <a:r>
              <a:rPr lang="en-US" sz="2000" dirty="0" err="1"/>
              <a:t>della</a:t>
            </a:r>
            <a:r>
              <a:rPr lang="en-US" sz="2000" dirty="0"/>
              <a:t> chitarra </a:t>
            </a:r>
            <a:r>
              <a:rPr lang="en-US" sz="2000" dirty="0" err="1"/>
              <a:t>è</a:t>
            </a:r>
            <a:r>
              <a:rPr lang="en-US" sz="2000" dirty="0"/>
              <a:t> la </a:t>
            </a:r>
            <a:r>
              <a:rPr lang="en-US" sz="2000" dirty="0" err="1"/>
              <a:t>cassa</a:t>
            </a:r>
            <a:r>
              <a:rPr lang="en-US" sz="2000" dirty="0"/>
              <a:t> di </a:t>
            </a:r>
            <a:r>
              <a:rPr lang="en-US" sz="2000" dirty="0" err="1"/>
              <a:t>risonanza</a:t>
            </a:r>
            <a:r>
              <a:rPr lang="en-US" sz="2000" dirty="0"/>
              <a:t> a </a:t>
            </a:r>
            <a:r>
              <a:rPr lang="en-US" sz="2000" dirty="0" err="1"/>
              <a:t>farlo</a:t>
            </a:r>
            <a:r>
              <a:rPr lang="en-US" sz="2000" dirty="0"/>
              <a:t>, </a:t>
            </a:r>
            <a:r>
              <a:rPr lang="en-US" sz="2000" dirty="0" err="1"/>
              <a:t>mentre</a:t>
            </a:r>
            <a:r>
              <a:rPr lang="en-US" sz="2000" dirty="0"/>
              <a:t> </a:t>
            </a:r>
            <a:r>
              <a:rPr lang="en-US" sz="2000" dirty="0" err="1"/>
              <a:t>nella</a:t>
            </a:r>
            <a:r>
              <a:rPr lang="en-US" sz="2000" dirty="0"/>
              <a:t> tromba </a:t>
            </a:r>
            <a:r>
              <a:rPr lang="en-US" sz="2000" dirty="0" err="1"/>
              <a:t>è</a:t>
            </a:r>
            <a:r>
              <a:rPr lang="en-US" sz="2000" dirty="0"/>
              <a:t> </a:t>
            </a:r>
            <a:r>
              <a:rPr lang="en-US" sz="2000" dirty="0" err="1"/>
              <a:t>l’apparato</a:t>
            </a:r>
            <a:r>
              <a:rPr lang="en-US" sz="2000" dirty="0"/>
              <a:t> </a:t>
            </a:r>
            <a:r>
              <a:rPr lang="en-US" sz="2000" dirty="0" err="1"/>
              <a:t>respiratorio</a:t>
            </a:r>
            <a:r>
              <a:rPr lang="en-US" sz="2000" dirty="0"/>
              <a:t>.</a:t>
            </a:r>
          </a:p>
        </p:txBody>
      </p:sp>
      <p:grpSp>
        <p:nvGrpSpPr>
          <p:cNvPr id="73" name="Group 7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74" name="Isosceles Triangle 7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Risonanza (fisica) - Wikipedia">
            <a:extLst>
              <a:ext uri="{FF2B5EF4-FFF2-40B4-BE49-F238E27FC236}">
                <a16:creationId xmlns:a16="http://schemas.microsoft.com/office/drawing/2014/main" id="{1907ED70-F458-3545-930C-895985701CA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5320" y="1803726"/>
            <a:ext cx="6253212" cy="4320401"/>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78" name="Rectangle 7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23322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ow Does A Piano Work | ThePiano.SG">
            <a:extLst>
              <a:ext uri="{FF2B5EF4-FFF2-40B4-BE49-F238E27FC236}">
                <a16:creationId xmlns:a16="http://schemas.microsoft.com/office/drawing/2014/main" id="{3A0A3046-D09A-4F48-A7AF-B772D9A7FA90}"/>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1012" r="26986"/>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F5804BEE-D380-6745-9FA4-C986931E21FB}"/>
              </a:ext>
            </a:extLst>
          </p:cNvPr>
          <p:cNvSpPr>
            <a:spLocks noGrp="1"/>
          </p:cNvSpPr>
          <p:nvPr>
            <p:ph type="title"/>
          </p:nvPr>
        </p:nvSpPr>
        <p:spPr>
          <a:xfrm>
            <a:off x="804998" y="798445"/>
            <a:ext cx="4803636" cy="1311664"/>
          </a:xfrm>
        </p:spPr>
        <p:txBody>
          <a:bodyPr>
            <a:normAutofit/>
          </a:bodyPr>
          <a:lstStyle/>
          <a:p>
            <a:r>
              <a:rPr lang="en-IT">
                <a:solidFill>
                  <a:srgbClr val="000000"/>
                </a:solidFill>
              </a:rPr>
              <a:t>Pianoforte</a:t>
            </a:r>
          </a:p>
        </p:txBody>
      </p:sp>
      <p:sp>
        <p:nvSpPr>
          <p:cNvPr id="3" name="Content Placeholder 2">
            <a:extLst>
              <a:ext uri="{FF2B5EF4-FFF2-40B4-BE49-F238E27FC236}">
                <a16:creationId xmlns:a16="http://schemas.microsoft.com/office/drawing/2014/main" id="{BA42F06B-7A23-4E40-A667-0D9BE933021B}"/>
              </a:ext>
            </a:extLst>
          </p:cNvPr>
          <p:cNvSpPr>
            <a:spLocks noGrp="1"/>
          </p:cNvSpPr>
          <p:nvPr>
            <p:ph idx="1"/>
          </p:nvPr>
        </p:nvSpPr>
        <p:spPr>
          <a:xfrm>
            <a:off x="804997" y="2272143"/>
            <a:ext cx="4706803" cy="3788830"/>
          </a:xfrm>
        </p:spPr>
        <p:txBody>
          <a:bodyPr anchor="ctr">
            <a:normAutofit/>
          </a:bodyPr>
          <a:lstStyle/>
          <a:p>
            <a:pPr marL="0" indent="0">
              <a:buNone/>
            </a:pPr>
            <a:r>
              <a:rPr lang="en-IT" sz="2000">
                <a:solidFill>
                  <a:srgbClr val="000000"/>
                </a:solidFill>
              </a:rPr>
              <a:t>Il Pianoforte è uno strumento a corde battute: le corde vengono messe in movimento dai martelletti che a loro volta sono azionati dai tasti. Le corde producono una vibrazione che si amplifica, grazie al principio della risonanza, nello strumento stesso. Le dimensioni del pianoforte sono anche dovute al fatto che ogni tasto corrisponde ad una corda. Per produrre suoni diversi le corde devono avere lunghezze, tensioni, e diametri diversi. Le corde più doppie producono suoni più gravi mentre quelle più sottili suoni più acuti.</a:t>
            </a:r>
          </a:p>
        </p:txBody>
      </p:sp>
    </p:spTree>
    <p:extLst>
      <p:ext uri="{BB962C8B-B14F-4D97-AF65-F5344CB8AC3E}">
        <p14:creationId xmlns:p14="http://schemas.microsoft.com/office/powerpoint/2010/main" val="426222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506256-EB4E-BA42-8586-FF503602DB00}"/>
              </a:ext>
            </a:extLst>
          </p:cNvPr>
          <p:cNvSpPr>
            <a:spLocks noGrp="1"/>
          </p:cNvSpPr>
          <p:nvPr>
            <p:ph type="title"/>
          </p:nvPr>
        </p:nvSpPr>
        <p:spPr>
          <a:xfrm>
            <a:off x="594360" y="687479"/>
            <a:ext cx="3444240" cy="1574874"/>
          </a:xfrm>
        </p:spPr>
        <p:txBody>
          <a:bodyPr anchor="b">
            <a:normAutofit/>
          </a:bodyPr>
          <a:lstStyle/>
          <a:p>
            <a:r>
              <a:rPr lang="en-IT" sz="3400"/>
              <a:t>La Chitarra</a:t>
            </a:r>
          </a:p>
        </p:txBody>
      </p:sp>
      <p:grpSp>
        <p:nvGrpSpPr>
          <p:cNvPr id="16" name="Group 15">
            <a:extLst>
              <a:ext uri="{FF2B5EF4-FFF2-40B4-BE49-F238E27FC236}">
                <a16:creationId xmlns:a16="http://schemas.microsoft.com/office/drawing/2014/main" id="{A41D73DD-160B-4885-A9CF-94EADD70D4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60" y="73152"/>
            <a:ext cx="1178966" cy="232963"/>
            <a:chOff x="7763256" y="73152"/>
            <a:chExt cx="1178966" cy="232963"/>
          </a:xfrm>
        </p:grpSpPr>
        <p:sp>
          <p:nvSpPr>
            <p:cNvPr id="17" name="Rectangle 64">
              <a:extLst>
                <a:ext uri="{FF2B5EF4-FFF2-40B4-BE49-F238E27FC236}">
                  <a16:creationId xmlns:a16="http://schemas.microsoft.com/office/drawing/2014/main" id="{163DBB78-4E4E-4B2A-B257-CD3C2408A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DD0F509B-05E7-42D0-9A4A-9BBA9ABA4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FF4A0A03-6FCB-47AB-A889-ABEAF35DE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8A6A27D1-12E0-4FAD-8C16-8A32A4EF2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90BF3193-B4B0-4FDB-9734-8C9FABA53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AB0CFE0F-0383-4629-9009-F66B040A1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5C7EB065-8792-4BDB-9863-6F1BAA3C4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45ACE59D-97B6-4DD1-BB37-12C292F18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5F2AAD78-5862-44FE-AB92-AF713D5F1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C9BF96B3-92E5-4693-B918-69EDD8FD7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5B9B69C3-A82A-4F4F-A3C4-9D2B5AFAD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ED3C38D4-9B11-4F5F-A279-1A30E0CFB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3100DDA4-8F42-4CB2-8921-3894F7BA05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A5936488-9C8D-40DA-BB04-6850F2235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1B9028EA-A394-4A9A-865A-E02D2D9AF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3E802313-55B4-481A-BFD3-000851BC8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708829DB-C817-49E6-9A68-CA180E94F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F6D48ED4-3DDF-47BF-87FA-07B83FD955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4796464F-801F-4ACF-8CA7-B166D8E42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EFBA0710-DB96-4132-8292-1ECBDADD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F1BF4B01-6B0D-4F4F-B6D2-E90A145C5ACD}"/>
              </a:ext>
            </a:extLst>
          </p:cNvPr>
          <p:cNvSpPr>
            <a:spLocks noGrp="1"/>
          </p:cNvSpPr>
          <p:nvPr>
            <p:ph idx="1"/>
          </p:nvPr>
        </p:nvSpPr>
        <p:spPr>
          <a:xfrm>
            <a:off x="594360" y="3155626"/>
            <a:ext cx="3444240" cy="2935176"/>
          </a:xfrm>
        </p:spPr>
        <p:txBody>
          <a:bodyPr anchor="ctr">
            <a:normAutofit/>
          </a:bodyPr>
          <a:lstStyle/>
          <a:p>
            <a:pPr marL="0" indent="0">
              <a:buNone/>
            </a:pPr>
            <a:r>
              <a:rPr lang="en-IT" sz="1500"/>
              <a:t>È simile al pianoforte </a:t>
            </a:r>
            <a:r>
              <a:rPr lang="en-IT" sz="1500" err="1"/>
              <a:t>perché</a:t>
            </a:r>
            <a:r>
              <a:rPr lang="en-IT" sz="1500"/>
              <a:t> </a:t>
            </a:r>
            <a:r>
              <a:rPr lang="en-IT" sz="1500" err="1"/>
              <a:t>usa</a:t>
            </a:r>
            <a:r>
              <a:rPr lang="en-IT" sz="1500"/>
              <a:t> le </a:t>
            </a:r>
            <a:r>
              <a:rPr lang="en-IT" sz="1500" err="1"/>
              <a:t>corde</a:t>
            </a:r>
            <a:r>
              <a:rPr lang="en-IT" sz="1500"/>
              <a:t> per </a:t>
            </a:r>
            <a:r>
              <a:rPr lang="en-IT" sz="1500" err="1"/>
              <a:t>produrre</a:t>
            </a:r>
            <a:r>
              <a:rPr lang="en-IT" sz="1500"/>
              <a:t> il </a:t>
            </a:r>
            <a:r>
              <a:rPr lang="en-IT" sz="1500" err="1"/>
              <a:t>suono</a:t>
            </a:r>
            <a:r>
              <a:rPr lang="en-IT" sz="1500"/>
              <a:t> </a:t>
            </a:r>
            <a:r>
              <a:rPr lang="en-IT" sz="1500" err="1"/>
              <a:t>che</a:t>
            </a:r>
            <a:r>
              <a:rPr lang="en-IT" sz="1500"/>
              <a:t> </a:t>
            </a:r>
            <a:r>
              <a:rPr lang="en-IT" sz="1500" err="1"/>
              <a:t>amplifica</a:t>
            </a:r>
            <a:r>
              <a:rPr lang="en-IT" sz="1500"/>
              <a:t> </a:t>
            </a:r>
            <a:r>
              <a:rPr lang="en-IT" sz="1500" err="1"/>
              <a:t>attraverso</a:t>
            </a:r>
            <a:r>
              <a:rPr lang="en-IT" sz="1500"/>
              <a:t> la </a:t>
            </a:r>
            <a:r>
              <a:rPr lang="en-IT" sz="1500" err="1"/>
              <a:t>cassa</a:t>
            </a:r>
            <a:r>
              <a:rPr lang="en-IT" sz="1500"/>
              <a:t> di </a:t>
            </a:r>
            <a:r>
              <a:rPr lang="en-IT" sz="1500" err="1"/>
              <a:t>risonanza</a:t>
            </a:r>
            <a:r>
              <a:rPr lang="en-IT" sz="1500"/>
              <a:t>, ma </a:t>
            </a:r>
            <a:r>
              <a:rPr lang="en-IT" sz="1500" err="1"/>
              <a:t>si</a:t>
            </a:r>
            <a:r>
              <a:rPr lang="en-IT" sz="1500"/>
              <a:t> distingue da </a:t>
            </a:r>
            <a:r>
              <a:rPr lang="en-IT" sz="1500" err="1"/>
              <a:t>esso</a:t>
            </a:r>
            <a:r>
              <a:rPr lang="en-IT" sz="1500"/>
              <a:t> per due </a:t>
            </a:r>
            <a:r>
              <a:rPr lang="en-IT" sz="1500" err="1"/>
              <a:t>grandi</a:t>
            </a:r>
            <a:r>
              <a:rPr lang="en-IT" sz="1500"/>
              <a:t> </a:t>
            </a:r>
            <a:r>
              <a:rPr lang="en-IT" sz="1500" err="1"/>
              <a:t>differenze</a:t>
            </a:r>
            <a:r>
              <a:rPr lang="en-IT" sz="1500"/>
              <a:t>:</a:t>
            </a:r>
          </a:p>
          <a:p>
            <a:pPr marL="514350" indent="-514350">
              <a:buFont typeface="+mj-lt"/>
              <a:buAutoNum type="arabicPeriod"/>
            </a:pPr>
            <a:r>
              <a:rPr lang="en-IT" sz="1500"/>
              <a:t>Le </a:t>
            </a:r>
            <a:r>
              <a:rPr lang="en-IT" sz="1500" err="1"/>
              <a:t>corde</a:t>
            </a:r>
            <a:r>
              <a:rPr lang="en-IT" sz="1500"/>
              <a:t> </a:t>
            </a:r>
            <a:r>
              <a:rPr lang="en-IT" sz="1500" err="1"/>
              <a:t>vengono</a:t>
            </a:r>
            <a:r>
              <a:rPr lang="en-IT" sz="1500"/>
              <a:t> </a:t>
            </a:r>
            <a:r>
              <a:rPr lang="en-IT" sz="1500" err="1"/>
              <a:t>pizzicate</a:t>
            </a:r>
            <a:r>
              <a:rPr lang="en-IT" sz="1500"/>
              <a:t> </a:t>
            </a:r>
            <a:r>
              <a:rPr lang="en-IT" sz="1500" err="1"/>
              <a:t>anziché</a:t>
            </a:r>
            <a:r>
              <a:rPr lang="en-IT" sz="1500"/>
              <a:t> </a:t>
            </a:r>
            <a:r>
              <a:rPr lang="en-IT" sz="1500" err="1"/>
              <a:t>battute</a:t>
            </a:r>
            <a:r>
              <a:rPr lang="en-IT" sz="1500"/>
              <a:t>.</a:t>
            </a:r>
            <a:endParaRPr lang="en-IT" sz="1500">
              <a:cs typeface="Calibri"/>
            </a:endParaRPr>
          </a:p>
          <a:p>
            <a:pPr marL="514350" indent="-514350">
              <a:buFont typeface="+mj-lt"/>
              <a:buAutoNum type="arabicPeriod"/>
            </a:pPr>
            <a:r>
              <a:rPr lang="en-IT" sz="1500"/>
              <a:t>Dispone di </a:t>
            </a:r>
            <a:r>
              <a:rPr lang="en-IT" sz="1500" err="1"/>
              <a:t>meno</a:t>
            </a:r>
            <a:r>
              <a:rPr lang="en-IT" sz="1500"/>
              <a:t> </a:t>
            </a:r>
            <a:r>
              <a:rPr lang="en-IT" sz="1500" err="1"/>
              <a:t>corde</a:t>
            </a:r>
            <a:r>
              <a:rPr lang="en-IT" sz="1500"/>
              <a:t>, il </a:t>
            </a:r>
            <a:r>
              <a:rPr lang="en-IT" sz="1500" err="1"/>
              <a:t>suono</a:t>
            </a:r>
            <a:r>
              <a:rPr lang="en-IT" sz="1500"/>
              <a:t> </a:t>
            </a:r>
            <a:r>
              <a:rPr lang="en-IT" sz="1500" err="1"/>
              <a:t>delle</a:t>
            </a:r>
            <a:r>
              <a:rPr lang="en-IT" sz="1500"/>
              <a:t> </a:t>
            </a:r>
            <a:r>
              <a:rPr lang="en-IT" sz="1500" err="1"/>
              <a:t>quali</a:t>
            </a:r>
            <a:r>
              <a:rPr lang="en-IT" sz="1500"/>
              <a:t> è </a:t>
            </a:r>
            <a:r>
              <a:rPr lang="en-IT" sz="1500" err="1"/>
              <a:t>modulato</a:t>
            </a:r>
            <a:r>
              <a:rPr lang="en-IT" sz="1500"/>
              <a:t> </a:t>
            </a:r>
            <a:r>
              <a:rPr lang="en-IT" sz="1500" err="1"/>
              <a:t>allungando</a:t>
            </a:r>
            <a:r>
              <a:rPr lang="en-IT" sz="1500"/>
              <a:t> o diminuendo la </a:t>
            </a:r>
            <a:r>
              <a:rPr lang="en-IT" sz="1500" err="1"/>
              <a:t>loro</a:t>
            </a:r>
            <a:r>
              <a:rPr lang="en-IT" sz="1500"/>
              <a:t> </a:t>
            </a:r>
            <a:r>
              <a:rPr lang="en-IT" sz="1500" err="1"/>
              <a:t>lunghezza</a:t>
            </a:r>
            <a:r>
              <a:rPr lang="en-IT" sz="1500"/>
              <a:t> </a:t>
            </a:r>
            <a:r>
              <a:rPr lang="en-IT" sz="1500" err="1"/>
              <a:t>producendo</a:t>
            </a:r>
            <a:r>
              <a:rPr lang="en-IT" sz="1500"/>
              <a:t> </a:t>
            </a:r>
            <a:r>
              <a:rPr lang="en-IT" sz="1500" err="1"/>
              <a:t>rispettivamente</a:t>
            </a:r>
            <a:r>
              <a:rPr lang="en-IT" sz="1500"/>
              <a:t> </a:t>
            </a:r>
            <a:r>
              <a:rPr lang="en-IT" sz="1500" err="1"/>
              <a:t>suoni</a:t>
            </a:r>
            <a:r>
              <a:rPr lang="en-IT" sz="1500"/>
              <a:t> </a:t>
            </a:r>
            <a:r>
              <a:rPr lang="en-IT" sz="1500" err="1"/>
              <a:t>gravi</a:t>
            </a:r>
            <a:r>
              <a:rPr lang="en-IT" sz="1500"/>
              <a:t> o </a:t>
            </a:r>
            <a:r>
              <a:rPr lang="en-IT" sz="1500" err="1"/>
              <a:t>acuti</a:t>
            </a:r>
            <a:r>
              <a:rPr lang="en-IT" sz="1500"/>
              <a:t>.</a:t>
            </a:r>
            <a:endParaRPr lang="en-IT" sz="1500">
              <a:cs typeface="Calibri"/>
            </a:endParaRPr>
          </a:p>
          <a:p>
            <a:pPr marL="514350" indent="-514350">
              <a:buFont typeface="+mj-lt"/>
              <a:buAutoNum type="arabicPeriod"/>
            </a:pPr>
            <a:endParaRPr lang="en-IT" sz="1500"/>
          </a:p>
          <a:p>
            <a:pPr marL="0" indent="0">
              <a:buNone/>
            </a:pPr>
            <a:endParaRPr lang="en-IT" sz="1500"/>
          </a:p>
          <a:p>
            <a:endParaRPr lang="en-IT" sz="1500"/>
          </a:p>
        </p:txBody>
      </p:sp>
      <p:pic>
        <p:nvPicPr>
          <p:cNvPr id="5" name="Picture 4" descr="A picture containing floor, indoor, person, music&#10;&#10;Description automatically generated">
            <a:extLst>
              <a:ext uri="{FF2B5EF4-FFF2-40B4-BE49-F238E27FC236}">
                <a16:creationId xmlns:a16="http://schemas.microsoft.com/office/drawing/2014/main" id="{FB869311-A38B-6948-BDA4-3AEE29AD92F0}"/>
              </a:ext>
            </a:extLst>
          </p:cNvPr>
          <p:cNvPicPr>
            <a:picLocks noChangeAspect="1"/>
          </p:cNvPicPr>
          <p:nvPr/>
        </p:nvPicPr>
        <p:blipFill rotWithShape="1">
          <a:blip r:embed="rId2"/>
          <a:srcRect l="663" r="14081" b="1"/>
          <a:stretch/>
        </p:blipFill>
        <p:spPr>
          <a:xfrm>
            <a:off x="4466900" y="531074"/>
            <a:ext cx="3566160" cy="5577118"/>
          </a:xfrm>
          <a:prstGeom prst="rect">
            <a:avLst/>
          </a:prstGeom>
        </p:spPr>
      </p:pic>
      <p:pic>
        <p:nvPicPr>
          <p:cNvPr id="7" name="Picture 6" descr="A person holding a guitar&#10;&#10;Description automatically generated with medium confidence">
            <a:extLst>
              <a:ext uri="{FF2B5EF4-FFF2-40B4-BE49-F238E27FC236}">
                <a16:creationId xmlns:a16="http://schemas.microsoft.com/office/drawing/2014/main" id="{CB875E63-4EFD-D441-B10A-E38C6037A5A3}"/>
              </a:ext>
            </a:extLst>
          </p:cNvPr>
          <p:cNvPicPr>
            <a:picLocks noChangeAspect="1"/>
          </p:cNvPicPr>
          <p:nvPr/>
        </p:nvPicPr>
        <p:blipFill rotWithShape="1">
          <a:blip r:embed="rId3"/>
          <a:srcRect l="14743" r="1" b="1"/>
          <a:stretch/>
        </p:blipFill>
        <p:spPr>
          <a:xfrm>
            <a:off x="8321044" y="531074"/>
            <a:ext cx="3566160" cy="5577118"/>
          </a:xfrm>
          <a:prstGeom prst="rect">
            <a:avLst/>
          </a:prstGeom>
        </p:spPr>
      </p:pic>
      <p:sp>
        <p:nvSpPr>
          <p:cNvPr id="38" name="Rectangle 37">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734890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DFAFC2769EB7D74D9CF1AC8ED53B9369" ma:contentTypeVersion="3" ma:contentTypeDescription="Creare un nuovo documento." ma:contentTypeScope="" ma:versionID="48c84cba320533cdc16441ae7109efff">
  <xsd:schema xmlns:xsd="http://www.w3.org/2001/XMLSchema" xmlns:xs="http://www.w3.org/2001/XMLSchema" xmlns:p="http://schemas.microsoft.com/office/2006/metadata/properties" xmlns:ns2="ac57cd84-8bf7-4a89-aac8-7b27d0686a28" targetNamespace="http://schemas.microsoft.com/office/2006/metadata/properties" ma:root="true" ma:fieldsID="6f826001c3c28d924e9cb1c1a88ba3db" ns2:_="">
    <xsd:import namespace="ac57cd84-8bf7-4a89-aac8-7b27d0686a28"/>
    <xsd:element name="properties">
      <xsd:complexType>
        <xsd:sequence>
          <xsd:element name="documentManagement">
            <xsd:complexType>
              <xsd:all>
                <xsd:element ref="ns2:MediaServiceMetadata" minOccurs="0"/>
                <xsd:element ref="ns2:MediaServiceFastMetadata"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57cd84-8bf7-4a89-aac8-7b27d0686a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AF8BE5-B6D3-43A5-8012-630AFE7DEDCC}">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0E89663-6C7A-45C6-BA04-8F0960AB93CC}"/>
</file>

<file path=customXml/itemProps3.xml><?xml version="1.0" encoding="utf-8"?>
<ds:datastoreItem xmlns:ds="http://schemas.openxmlformats.org/officeDocument/2006/customXml" ds:itemID="{FEEE8C29-71E2-442F-A7FA-D6576DE1B2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520</TotalTime>
  <Words>878</Words>
  <Application>Microsoft Macintosh PowerPoint</Application>
  <PresentationFormat>Widescreen</PresentationFormat>
  <Paragraphs>52</Paragraphs>
  <Slides>13</Slides>
  <Notes>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I.C. Massari-Galilei Settimana scientifica 3A </vt:lpstr>
      <vt:lpstr>Noi del corso musicale nel programma di Scienze, abbiamo approfondito l’argomento delle Onde Sonore. Abbiamo pensato quindi di presentare i risultati del nostro studio alla Settimana Scientifica, accompagnandoli con alcuni esperimenti.</vt:lpstr>
      <vt:lpstr>PowerPoint Presentation</vt:lpstr>
      <vt:lpstr>Le onde sonore</vt:lpstr>
      <vt:lpstr>Intensità</vt:lpstr>
      <vt:lpstr>PowerPoint Presentation</vt:lpstr>
      <vt:lpstr>PowerPoint Presentation</vt:lpstr>
      <vt:lpstr>Pianoforte</vt:lpstr>
      <vt:lpstr>La Chitarra</vt:lpstr>
      <vt:lpstr>Come funziona?</vt:lpstr>
      <vt:lpstr>Violino</vt:lpstr>
      <vt:lpstr>Tromba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Settimana scientifica 3A</dc:title>
  <dc:creator>Gisel, Andreas (IITA)</dc:creator>
  <cp:lastModifiedBy>Gisel, Andreas (IITA)</cp:lastModifiedBy>
  <cp:revision>16</cp:revision>
  <dcterms:created xsi:type="dcterms:W3CDTF">2021-02-28T16:14:18Z</dcterms:created>
  <dcterms:modified xsi:type="dcterms:W3CDTF">2021-03-20T18:31:12Z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0x010100DFAFC2769EB7D74D9CF1AC8ED53B9369</vt:lpwstr>
  </property>
</Properties>
</file>